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8" r:id="rId1"/>
  </p:sldMasterIdLst>
  <p:notesMasterIdLst>
    <p:notesMasterId r:id="rId42"/>
  </p:notesMasterIdLst>
  <p:sldIdLst>
    <p:sldId id="568" r:id="rId2"/>
    <p:sldId id="561" r:id="rId3"/>
    <p:sldId id="562" r:id="rId4"/>
    <p:sldId id="258" r:id="rId5"/>
    <p:sldId id="259" r:id="rId6"/>
    <p:sldId id="260" r:id="rId7"/>
    <p:sldId id="261" r:id="rId8"/>
    <p:sldId id="563" r:id="rId9"/>
    <p:sldId id="570" r:id="rId10"/>
    <p:sldId id="572" r:id="rId11"/>
    <p:sldId id="573" r:id="rId12"/>
    <p:sldId id="571" r:id="rId13"/>
    <p:sldId id="268" r:id="rId14"/>
    <p:sldId id="302" r:id="rId15"/>
    <p:sldId id="298" r:id="rId16"/>
    <p:sldId id="565" r:id="rId17"/>
    <p:sldId id="299" r:id="rId18"/>
    <p:sldId id="303" r:id="rId19"/>
    <p:sldId id="301" r:id="rId20"/>
    <p:sldId id="566" r:id="rId21"/>
    <p:sldId id="564" r:id="rId22"/>
    <p:sldId id="567" r:id="rId23"/>
    <p:sldId id="280" r:id="rId24"/>
    <p:sldId id="504" r:id="rId25"/>
    <p:sldId id="282" r:id="rId26"/>
    <p:sldId id="278" r:id="rId27"/>
    <p:sldId id="569" r:id="rId28"/>
    <p:sldId id="266" r:id="rId29"/>
    <p:sldId id="279" r:id="rId30"/>
    <p:sldId id="297" r:id="rId31"/>
    <p:sldId id="281" r:id="rId32"/>
    <p:sldId id="556" r:id="rId33"/>
    <p:sldId id="557" r:id="rId34"/>
    <p:sldId id="560" r:id="rId35"/>
    <p:sldId id="501" r:id="rId36"/>
    <p:sldId id="502" r:id="rId37"/>
    <p:sldId id="487" r:id="rId38"/>
    <p:sldId id="275" r:id="rId39"/>
    <p:sldId id="294" r:id="rId40"/>
    <p:sldId id="283"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239">
          <p15:clr>
            <a:srgbClr val="A4A3A4"/>
          </p15:clr>
        </p15:guide>
        <p15:guide id="4" pos="5430">
          <p15:clr>
            <a:srgbClr val="A4A3A4"/>
          </p15:clr>
        </p15:guide>
        <p15:guide id="5" orient="horz" pos="3042">
          <p15:clr>
            <a:srgbClr val="A4A3A4"/>
          </p15:clr>
        </p15:guide>
        <p15:guide id="6" orient="horz" pos="2589">
          <p15:clr>
            <a:srgbClr val="A4A3A4"/>
          </p15:clr>
        </p15:guide>
        <p15:guide id="7" orient="horz" pos="2384">
          <p15:clr>
            <a:srgbClr val="A4A3A4"/>
          </p15:clr>
        </p15:guide>
        <p15:guide id="8" orient="horz" pos="2302">
          <p15:clr>
            <a:srgbClr val="A4A3A4"/>
          </p15:clr>
        </p15:guide>
        <p15:guide id="9" orient="horz" pos="26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50"/>
    <p:restoredTop sz="94622"/>
  </p:normalViewPr>
  <p:slideViewPr>
    <p:cSldViewPr snapToGrid="0" snapToObjects="1">
      <p:cViewPr varScale="1">
        <p:scale>
          <a:sx n="131" d="100"/>
          <a:sy n="131" d="100"/>
        </p:scale>
        <p:origin x="880" y="176"/>
      </p:cViewPr>
      <p:guideLst>
        <p:guide orient="horz" pos="2160"/>
        <p:guide pos="2880"/>
        <p:guide orient="horz" pos="3239"/>
        <p:guide pos="5430"/>
        <p:guide orient="horz" pos="3042"/>
        <p:guide orient="horz" pos="2589"/>
        <p:guide orient="horz" pos="2384"/>
        <p:guide orient="horz" pos="2302"/>
        <p:guide orient="horz" pos="2679"/>
      </p:guideLst>
    </p:cSldViewPr>
  </p:slid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B0414-0A9A-BF44-84A1-532CD6205D0E}" type="datetimeFigureOut">
              <a:rPr lang="en-US" smtClean="0"/>
              <a:t>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687F1F-87AB-C748-8363-E84776937CD8}" type="slidenum">
              <a:rPr lang="en-US" smtClean="0"/>
              <a:t>‹#›</a:t>
            </a:fld>
            <a:endParaRPr lang="en-US"/>
          </a:p>
        </p:txBody>
      </p:sp>
    </p:spTree>
    <p:extLst>
      <p:ext uri="{BB962C8B-B14F-4D97-AF65-F5344CB8AC3E}">
        <p14:creationId xmlns:p14="http://schemas.microsoft.com/office/powerpoint/2010/main" val="814013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2FC71-35C6-7040-929C-8636CDFD6A0A}" type="slidenum">
              <a:rPr lang="en-US" smtClean="0"/>
              <a:t>14</a:t>
            </a:fld>
            <a:endParaRPr lang="en-US"/>
          </a:p>
        </p:txBody>
      </p:sp>
    </p:spTree>
    <p:extLst>
      <p:ext uri="{BB962C8B-B14F-4D97-AF65-F5344CB8AC3E}">
        <p14:creationId xmlns:p14="http://schemas.microsoft.com/office/powerpoint/2010/main" val="63911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2FC71-35C6-7040-929C-8636CDFD6A0A}" type="slidenum">
              <a:rPr lang="en-US" smtClean="0"/>
              <a:t>15</a:t>
            </a:fld>
            <a:endParaRPr lang="en-US"/>
          </a:p>
        </p:txBody>
      </p:sp>
    </p:spTree>
    <p:extLst>
      <p:ext uri="{BB962C8B-B14F-4D97-AF65-F5344CB8AC3E}">
        <p14:creationId xmlns:p14="http://schemas.microsoft.com/office/powerpoint/2010/main" val="3631536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E4D2FC71-35C6-7040-929C-8636CDFD6A0A}" type="slidenum">
              <a:rPr lang="en-US" smtClean="0"/>
              <a:t>17</a:t>
            </a:fld>
            <a:endParaRPr lang="en-US"/>
          </a:p>
        </p:txBody>
      </p:sp>
    </p:spTree>
    <p:extLst>
      <p:ext uri="{BB962C8B-B14F-4D97-AF65-F5344CB8AC3E}">
        <p14:creationId xmlns:p14="http://schemas.microsoft.com/office/powerpoint/2010/main" val="2244570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E4D2FC71-35C6-7040-929C-8636CDFD6A0A}" type="slidenum">
              <a:rPr lang="en-US" smtClean="0"/>
              <a:t>18</a:t>
            </a:fld>
            <a:endParaRPr lang="en-US"/>
          </a:p>
        </p:txBody>
      </p:sp>
    </p:spTree>
    <p:extLst>
      <p:ext uri="{BB962C8B-B14F-4D97-AF65-F5344CB8AC3E}">
        <p14:creationId xmlns:p14="http://schemas.microsoft.com/office/powerpoint/2010/main" val="3461624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E4D2FC71-35C6-7040-929C-8636CDFD6A0A}" type="slidenum">
              <a:rPr lang="en-US" smtClean="0"/>
              <a:t>19</a:t>
            </a:fld>
            <a:endParaRPr lang="en-US"/>
          </a:p>
        </p:txBody>
      </p:sp>
    </p:spTree>
    <p:extLst>
      <p:ext uri="{BB962C8B-B14F-4D97-AF65-F5344CB8AC3E}">
        <p14:creationId xmlns:p14="http://schemas.microsoft.com/office/powerpoint/2010/main" val="1211387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2E9DFA-E443-A146-AAB3-1F418BB1A2E6}"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66717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267679-5F33-418A-8777-9F241701AC39}" type="slidenum">
              <a:rPr lang="en-US" smtClean="0"/>
              <a:t>34</a:t>
            </a:fld>
            <a:endParaRPr lang="en-US"/>
          </a:p>
        </p:txBody>
      </p:sp>
    </p:spTree>
    <p:extLst>
      <p:ext uri="{BB962C8B-B14F-4D97-AF65-F5344CB8AC3E}">
        <p14:creationId xmlns:p14="http://schemas.microsoft.com/office/powerpoint/2010/main" val="3275023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2FC71-35C6-7040-929C-8636CDFD6A0A}" type="slidenum">
              <a:rPr lang="en-US" smtClean="0"/>
              <a:t>39</a:t>
            </a:fld>
            <a:endParaRPr lang="en-US"/>
          </a:p>
        </p:txBody>
      </p:sp>
    </p:spTree>
    <p:extLst>
      <p:ext uri="{BB962C8B-B14F-4D97-AF65-F5344CB8AC3E}">
        <p14:creationId xmlns:p14="http://schemas.microsoft.com/office/powerpoint/2010/main" val="138005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4169056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176950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Title 1"/>
          <p:cNvSpPr>
            <a:spLocks noGrp="1"/>
          </p:cNvSpPr>
          <p:nvPr>
            <p:ph type="title"/>
          </p:nvPr>
        </p:nvSpPr>
        <p:spPr>
          <a:xfrm>
            <a:off x="457200" y="205979"/>
            <a:ext cx="8229600" cy="857250"/>
          </a:xfrm>
        </p:spPr>
        <p:txBody>
          <a:bodyPr/>
          <a:lstStyle>
            <a:lvl1pPr>
              <a:defRPr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252319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206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4" name="Picture 3" descr="Biocomplexity-PP-SectionTitle5-SDAL-BKGD-Light_2015-1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19681" cy="5143500"/>
          </a:xfrm>
          <a:prstGeom prst="rect">
            <a:avLst/>
          </a:prstGeom>
        </p:spPr>
      </p:pic>
      <p:sp>
        <p:nvSpPr>
          <p:cNvPr id="5" name="Title 1"/>
          <p:cNvSpPr>
            <a:spLocks noGrp="1"/>
          </p:cNvSpPr>
          <p:nvPr>
            <p:ph type="ctrTitle"/>
          </p:nvPr>
        </p:nvSpPr>
        <p:spPr>
          <a:xfrm>
            <a:off x="304800" y="1597832"/>
            <a:ext cx="7772400" cy="1102519"/>
          </a:xfrm>
        </p:spPr>
        <p:txBody>
          <a:bodyPr/>
          <a:lstStyle>
            <a:lvl1pPr algn="ctr">
              <a:defRPr b="0" i="0">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354420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195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Screen Shot 2015-12-08 at 7.04.00 P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990" y="4763718"/>
            <a:ext cx="3708983" cy="356896"/>
          </a:xfrm>
          <a:prstGeom prst="rect">
            <a:avLst/>
          </a:prstGeom>
        </p:spPr>
      </p:pic>
    </p:spTree>
    <p:extLst>
      <p:ext uri="{BB962C8B-B14F-4D97-AF65-F5344CB8AC3E}">
        <p14:creationId xmlns:p14="http://schemas.microsoft.com/office/powerpoint/2010/main" val="1529233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6A2D-630F-384F-9B0E-DA011E98A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F7C232-0D34-2249-BE37-C002451C6EE4}"/>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91468-B807-CA4F-BF1B-628EF18628E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02E3A-B333-2445-9BC7-C6B2E7F2F1CC}"/>
              </a:ext>
            </a:extLst>
          </p:cNvPr>
          <p:cNvSpPr>
            <a:spLocks noGrp="1"/>
          </p:cNvSpPr>
          <p:nvPr>
            <p:ph type="dt" sz="half" idx="10"/>
          </p:nvPr>
        </p:nvSpPr>
        <p:spPr/>
        <p:txBody>
          <a:bodyPr/>
          <a:lstStyle/>
          <a:p>
            <a:fld id="{86D35030-7513-A744-99F9-4C4F3FDD6FB0}" type="datetimeFigureOut">
              <a:rPr lang="en-US" smtClean="0"/>
              <a:t>11/2/18</a:t>
            </a:fld>
            <a:endParaRPr lang="en-US"/>
          </a:p>
        </p:txBody>
      </p:sp>
      <p:sp>
        <p:nvSpPr>
          <p:cNvPr id="6" name="Footer Placeholder 5">
            <a:extLst>
              <a:ext uri="{FF2B5EF4-FFF2-40B4-BE49-F238E27FC236}">
                <a16:creationId xmlns:a16="http://schemas.microsoft.com/office/drawing/2014/main" id="{455F2DC2-C304-EE43-A88B-827AB77CA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79BFDA-68CA-9C4A-A52F-95860C757299}"/>
              </a:ext>
            </a:extLst>
          </p:cNvPr>
          <p:cNvSpPr>
            <a:spLocks noGrp="1"/>
          </p:cNvSpPr>
          <p:nvPr>
            <p:ph type="sldNum" sz="quarter" idx="12"/>
          </p:nvPr>
        </p:nvSpPr>
        <p:spPr/>
        <p:txBody>
          <a:bodyPr/>
          <a:lstStyle/>
          <a:p>
            <a:fld id="{DF35AE3A-87E4-BB49-BD2A-5476B4AA40A9}" type="slidenum">
              <a:rPr lang="en-US" smtClean="0"/>
              <a:t>‹#›</a:t>
            </a:fld>
            <a:endParaRPr lang="en-US"/>
          </a:p>
        </p:txBody>
      </p:sp>
    </p:spTree>
    <p:extLst>
      <p:ext uri="{BB962C8B-B14F-4D97-AF65-F5344CB8AC3E}">
        <p14:creationId xmlns:p14="http://schemas.microsoft.com/office/powerpoint/2010/main" val="428402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5C19A-01BF-374D-9737-8F59560B0BFA}" type="datetimeFigureOut">
              <a:rPr lang="en-US" smtClean="0"/>
              <a:t>11/2/18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CBE716-282B-4441-9F76-C5B72F9B9DFB}" type="slidenum">
              <a:rPr lang="en-US" smtClean="0"/>
              <a:t>‹#›</a:t>
            </a:fld>
            <a:endParaRPr lang="en-US"/>
          </a:p>
        </p:txBody>
      </p:sp>
    </p:spTree>
    <p:extLst>
      <p:ext uri="{BB962C8B-B14F-4D97-AF65-F5344CB8AC3E}">
        <p14:creationId xmlns:p14="http://schemas.microsoft.com/office/powerpoint/2010/main" val="1040077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uk-UA"/>
              <a:t>‹#›</a:t>
            </a: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A5DF18-8519-FC43-AA94-CBF4177941FF}" type="slidenum">
              <a:rPr lang="en-US" smtClean="0"/>
              <a:t>‹#›</a:t>
            </a:fld>
            <a:endParaRPr lang="en-US"/>
          </a:p>
        </p:txBody>
      </p:sp>
    </p:spTree>
    <p:extLst>
      <p:ext uri="{BB962C8B-B14F-4D97-AF65-F5344CB8AC3E}">
        <p14:creationId xmlns:p14="http://schemas.microsoft.com/office/powerpoint/2010/main" val="2833570243"/>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82" r:id="rId3"/>
    <p:sldLayoutId id="2147483883" r:id="rId4"/>
    <p:sldLayoutId id="2147483884" r:id="rId5"/>
    <p:sldLayoutId id="2147483885" r:id="rId6"/>
    <p:sldLayoutId id="2147483905" r:id="rId7"/>
    <p:sldLayoutId id="2147483906" r:id="rId8"/>
    <p:sldLayoutId id="2147483907" r:id="rId9"/>
  </p:sldLayoutIdLst>
  <p:hf hdr="0" ftr="0" dt="0"/>
  <p:txStyles>
    <p:titleStyle>
      <a:lvl1pPr algn="ctr" defTabSz="457200" rtl="0" eaLnBrk="1" latinLnBrk="0" hangingPunct="1">
        <a:spcBef>
          <a:spcPct val="0"/>
        </a:spcBef>
        <a:buNone/>
        <a:defRPr sz="3200" b="0" i="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emf"/><Relationship Id="rId5" Type="http://schemas.microsoft.com/office/2007/relationships/hdphoto" Target="../media/hdphoto1.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emf"/><Relationship Id="rId2"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xml"/><Relationship Id="rId5" Type="http://schemas.openxmlformats.org/officeDocument/2006/relationships/image" Target="../media/image33.emf"/><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6.emf"/><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nul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nul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emf"/><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5.jpe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4.tiff"/><Relationship Id="rId5" Type="http://schemas.openxmlformats.org/officeDocument/2006/relationships/image" Target="../media/image46.emf"/><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02EE-AA6A-CC43-8EC5-9AB813BA2E2D}"/>
              </a:ext>
            </a:extLst>
          </p:cNvPr>
          <p:cNvSpPr>
            <a:spLocks noGrp="1"/>
          </p:cNvSpPr>
          <p:nvPr>
            <p:ph type="title"/>
          </p:nvPr>
        </p:nvSpPr>
        <p:spPr/>
        <p:txBody>
          <a:bodyPr>
            <a:normAutofit fontScale="90000"/>
          </a:bodyPr>
          <a:lstStyle/>
          <a:p>
            <a:r>
              <a:rPr lang="en-US" dirty="0"/>
              <a:t>Combining federal, administrative, and local data for community surveillance</a:t>
            </a:r>
          </a:p>
        </p:txBody>
      </p:sp>
      <p:sp>
        <p:nvSpPr>
          <p:cNvPr id="3" name="TextBox 2">
            <a:extLst>
              <a:ext uri="{FF2B5EF4-FFF2-40B4-BE49-F238E27FC236}">
                <a16:creationId xmlns:a16="http://schemas.microsoft.com/office/drawing/2014/main" id="{7F92990E-8155-FF41-AC60-948D6DAE57DC}"/>
              </a:ext>
            </a:extLst>
          </p:cNvPr>
          <p:cNvSpPr txBox="1"/>
          <p:nvPr/>
        </p:nvSpPr>
        <p:spPr>
          <a:xfrm>
            <a:off x="260485" y="1870214"/>
            <a:ext cx="3589059" cy="2585323"/>
          </a:xfrm>
          <a:prstGeom prst="rect">
            <a:avLst/>
          </a:prstGeom>
          <a:noFill/>
        </p:spPr>
        <p:txBody>
          <a:bodyPr wrap="none" rtlCol="0">
            <a:spAutoFit/>
          </a:bodyPr>
          <a:lstStyle/>
          <a:p>
            <a:r>
              <a:rPr lang="en-US" dirty="0"/>
              <a:t>Josh Goldstein, SDAL, Virginia Tech</a:t>
            </a:r>
          </a:p>
          <a:p>
            <a:r>
              <a:rPr lang="en-US" dirty="0"/>
              <a:t>Ian Crandell, SDAL, Virginia Tech</a:t>
            </a:r>
          </a:p>
          <a:p>
            <a:r>
              <a:rPr lang="en-US" dirty="0"/>
              <a:t>Dawn </a:t>
            </a:r>
            <a:r>
              <a:rPr lang="en-US" dirty="0" err="1"/>
              <a:t>Haisey</a:t>
            </a:r>
            <a:r>
              <a:rPr lang="en-US" dirty="0"/>
              <a:t>-Grove, MITRE</a:t>
            </a:r>
          </a:p>
          <a:p>
            <a:r>
              <a:rPr lang="en-US" dirty="0"/>
              <a:t>Kevin Gormley, MITRE</a:t>
            </a:r>
          </a:p>
          <a:p>
            <a:r>
              <a:rPr lang="en-US" dirty="0"/>
              <a:t>Emily </a:t>
            </a:r>
            <a:r>
              <a:rPr lang="en-US" dirty="0" err="1"/>
              <a:t>Molfino</a:t>
            </a:r>
            <a:r>
              <a:rPr lang="en-US" dirty="0"/>
              <a:t>, US Census</a:t>
            </a:r>
          </a:p>
          <a:p>
            <a:r>
              <a:rPr lang="en-US" dirty="0"/>
              <a:t>Dave Higdon  SDAL, Virginia Tech</a:t>
            </a:r>
          </a:p>
          <a:p>
            <a:r>
              <a:rPr lang="en-US" dirty="0"/>
              <a:t>Sallie Keller, SDAL, Virginia Tech</a:t>
            </a:r>
          </a:p>
          <a:p>
            <a:r>
              <a:rPr lang="en-US" dirty="0"/>
              <a:t>Stephanie Shipp, SDAL, Virginia Tech</a:t>
            </a:r>
          </a:p>
          <a:p>
            <a:r>
              <a:rPr lang="en-US" dirty="0"/>
              <a:t>Shawn </a:t>
            </a:r>
            <a:r>
              <a:rPr lang="en-US" dirty="0" err="1"/>
              <a:t>Buckholtz</a:t>
            </a:r>
            <a:r>
              <a:rPr lang="en-US" dirty="0"/>
              <a:t>, US HUD</a:t>
            </a:r>
          </a:p>
        </p:txBody>
      </p:sp>
      <p:pic>
        <p:nvPicPr>
          <p:cNvPr id="4" name="Picture 3" descr="CL_value.png">
            <a:extLst>
              <a:ext uri="{FF2B5EF4-FFF2-40B4-BE49-F238E27FC236}">
                <a16:creationId xmlns:a16="http://schemas.microsoft.com/office/drawing/2014/main" id="{3224A7A3-E5FD-7144-B932-19639F101141}"/>
              </a:ext>
            </a:extLst>
          </p:cNvPr>
          <p:cNvPicPr>
            <a:picLocks noChangeAspect="1"/>
          </p:cNvPicPr>
          <p:nvPr/>
        </p:nvPicPr>
        <p:blipFill rotWithShape="1">
          <a:blip r:embed="rId2">
            <a:extLst>
              <a:ext uri="{28A0092B-C50C-407E-A947-70E740481C1C}">
                <a14:useLocalDpi xmlns:a14="http://schemas.microsoft.com/office/drawing/2010/main"/>
              </a:ext>
            </a:extLst>
          </a:blip>
          <a:srcRect l="11584" t="7730" r="8179" b="9566"/>
          <a:stretch/>
        </p:blipFill>
        <p:spPr>
          <a:xfrm>
            <a:off x="4352979" y="1294549"/>
            <a:ext cx="1866929" cy="1924324"/>
          </a:xfrm>
          <a:prstGeom prst="rect">
            <a:avLst/>
          </a:prstGeom>
        </p:spPr>
      </p:pic>
      <p:pic>
        <p:nvPicPr>
          <p:cNvPr id="5" name="Picture 4">
            <a:extLst>
              <a:ext uri="{FF2B5EF4-FFF2-40B4-BE49-F238E27FC236}">
                <a16:creationId xmlns:a16="http://schemas.microsoft.com/office/drawing/2014/main" id="{7575582D-61FF-7E43-B7F6-63FCBFFE2E3D}"/>
              </a:ext>
            </a:extLst>
          </p:cNvPr>
          <p:cNvPicPr>
            <a:picLocks noChangeAspect="1"/>
          </p:cNvPicPr>
          <p:nvPr/>
        </p:nvPicPr>
        <p:blipFill rotWithShape="1">
          <a:blip r:embed="rId3">
            <a:extLst>
              <a:ext uri="{28A0092B-C50C-407E-A947-70E740481C1C}">
                <a14:useLocalDpi xmlns:a14="http://schemas.microsoft.com/office/drawing/2010/main"/>
              </a:ext>
            </a:extLst>
          </a:blip>
          <a:srcRect l="14987" t="11237" r="10427" b="13624"/>
          <a:stretch/>
        </p:blipFill>
        <p:spPr>
          <a:xfrm>
            <a:off x="6327201" y="1294549"/>
            <a:ext cx="1910179" cy="1924324"/>
          </a:xfrm>
          <a:prstGeom prst="rect">
            <a:avLst/>
          </a:prstGeom>
        </p:spPr>
      </p:pic>
      <p:grpSp>
        <p:nvGrpSpPr>
          <p:cNvPr id="6" name="Group 5">
            <a:extLst>
              <a:ext uri="{FF2B5EF4-FFF2-40B4-BE49-F238E27FC236}">
                <a16:creationId xmlns:a16="http://schemas.microsoft.com/office/drawing/2014/main" id="{A88C5004-EB88-7A4F-B228-6E18B5E6C74C}"/>
              </a:ext>
            </a:extLst>
          </p:cNvPr>
          <p:cNvGrpSpPr/>
          <p:nvPr/>
        </p:nvGrpSpPr>
        <p:grpSpPr>
          <a:xfrm>
            <a:off x="4480822" y="3226996"/>
            <a:ext cx="1940445" cy="1827889"/>
            <a:chOff x="4419600" y="514350"/>
            <a:chExt cx="2292235" cy="2316653"/>
          </a:xfrm>
        </p:grpSpPr>
        <p:pic>
          <p:nvPicPr>
            <p:cNvPr id="7" name="Picture 6" descr="ACS_PUFS_county.png">
              <a:extLst>
                <a:ext uri="{FF2B5EF4-FFF2-40B4-BE49-F238E27FC236}">
                  <a16:creationId xmlns:a16="http://schemas.microsoft.com/office/drawing/2014/main" id="{E148135C-25BC-0C4B-809D-8C645AEE988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100" b="70900" l="16375" r="92375">
                          <a14:foregroundMark x1="56250" y1="68900" x2="56250" y2="68900"/>
                          <a14:foregroundMark x1="18125" y1="45800" x2="18125" y2="45800"/>
                          <a14:foregroundMark x1="17875" y1="41000" x2="17875" y2="41000"/>
                          <a14:foregroundMark x1="39000" y1="27800" x2="39000" y2="27800"/>
                          <a14:foregroundMark x1="50750" y1="27800" x2="50750" y2="27800"/>
                          <a14:foregroundMark x1="88375" y1="50500" x2="88375" y2="50500"/>
                        </a14:backgroundRemoval>
                      </a14:imgEffect>
                    </a14:imgLayer>
                  </a14:imgProps>
                </a:ext>
                <a:ext uri="{28A0092B-C50C-407E-A947-70E740481C1C}">
                  <a14:useLocalDpi xmlns:a14="http://schemas.microsoft.com/office/drawing/2010/main" val="0"/>
                </a:ext>
              </a:extLst>
            </a:blip>
            <a:srcRect l="15143" t="26054" r="9653" b="28906"/>
            <a:stretch/>
          </p:blipFill>
          <p:spPr>
            <a:xfrm>
              <a:off x="4419600" y="514350"/>
              <a:ext cx="2292235" cy="2316653"/>
            </a:xfrm>
            <a:prstGeom prst="rect">
              <a:avLst/>
            </a:prstGeom>
          </p:spPr>
        </p:pic>
        <p:sp>
          <p:nvSpPr>
            <p:cNvPr id="8" name="Oval 7">
              <a:extLst>
                <a:ext uri="{FF2B5EF4-FFF2-40B4-BE49-F238E27FC236}">
                  <a16:creationId xmlns:a16="http://schemas.microsoft.com/office/drawing/2014/main" id="{F701D1A6-8913-A943-B312-6BCBD9F45ADD}"/>
                </a:ext>
              </a:extLst>
            </p:cNvPr>
            <p:cNvSpPr>
              <a:spLocks noChangeAspect="1"/>
            </p:cNvSpPr>
            <p:nvPr/>
          </p:nvSpPr>
          <p:spPr>
            <a:xfrm>
              <a:off x="5416304" y="8953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38D24967-4BAE-924D-8471-784D3DEC2440}"/>
                </a:ext>
              </a:extLst>
            </p:cNvPr>
            <p:cNvSpPr>
              <a:spLocks noChangeAspect="1"/>
            </p:cNvSpPr>
            <p:nvPr/>
          </p:nvSpPr>
          <p:spPr>
            <a:xfrm>
              <a:off x="5410203" y="11239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6779BC02-562F-F34B-9A53-955C2749F93E}"/>
                </a:ext>
              </a:extLst>
            </p:cNvPr>
            <p:cNvSpPr>
              <a:spLocks noChangeAspect="1"/>
            </p:cNvSpPr>
            <p:nvPr/>
          </p:nvSpPr>
          <p:spPr>
            <a:xfrm>
              <a:off x="5562603" y="1511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8E67A13C-D45B-3A40-AADC-FB37EC04DF71}"/>
                </a:ext>
              </a:extLst>
            </p:cNvPr>
            <p:cNvSpPr>
              <a:spLocks noChangeAspect="1"/>
            </p:cNvSpPr>
            <p:nvPr/>
          </p:nvSpPr>
          <p:spPr>
            <a:xfrm>
              <a:off x="5873504" y="14287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D66042FB-F8D7-5843-84E8-343B6A3FD322}"/>
                </a:ext>
              </a:extLst>
            </p:cNvPr>
            <p:cNvSpPr>
              <a:spLocks noChangeAspect="1"/>
            </p:cNvSpPr>
            <p:nvPr/>
          </p:nvSpPr>
          <p:spPr>
            <a:xfrm>
              <a:off x="5562600" y="16573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D96B4729-F6DF-EA43-A34D-81BD619BF171}"/>
                </a:ext>
              </a:extLst>
            </p:cNvPr>
            <p:cNvSpPr>
              <a:spLocks noChangeAspect="1"/>
            </p:cNvSpPr>
            <p:nvPr/>
          </p:nvSpPr>
          <p:spPr>
            <a:xfrm>
              <a:off x="5715000" y="17335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B176B4B-C6BF-C54F-91AC-C4E4BF8F5CD0}"/>
                </a:ext>
              </a:extLst>
            </p:cNvPr>
            <p:cNvSpPr>
              <a:spLocks noChangeAspect="1"/>
            </p:cNvSpPr>
            <p:nvPr/>
          </p:nvSpPr>
          <p:spPr>
            <a:xfrm>
              <a:off x="5715000" y="2273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22AA37F9-6F53-C244-9B15-97E6D88EBF13}"/>
                </a:ext>
              </a:extLst>
            </p:cNvPr>
            <p:cNvSpPr>
              <a:spLocks noChangeAspect="1"/>
            </p:cNvSpPr>
            <p:nvPr/>
          </p:nvSpPr>
          <p:spPr>
            <a:xfrm>
              <a:off x="5486400" y="17335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C79184AC-A55D-184C-B1E3-3AC6DF624570}"/>
                </a:ext>
              </a:extLst>
            </p:cNvPr>
            <p:cNvSpPr>
              <a:spLocks noChangeAspect="1"/>
            </p:cNvSpPr>
            <p:nvPr/>
          </p:nvSpPr>
          <p:spPr>
            <a:xfrm>
              <a:off x="6477003" y="2349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32F8494-2113-8C4A-BF6A-CCEEBA371831}"/>
                </a:ext>
              </a:extLst>
            </p:cNvPr>
            <p:cNvSpPr>
              <a:spLocks noChangeAspect="1"/>
            </p:cNvSpPr>
            <p:nvPr/>
          </p:nvSpPr>
          <p:spPr>
            <a:xfrm>
              <a:off x="4953000" y="11239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B674A7C4-8778-604C-8E17-FA42E2B914DB}"/>
                </a:ext>
              </a:extLst>
            </p:cNvPr>
            <p:cNvSpPr>
              <a:spLocks noChangeAspect="1"/>
            </p:cNvSpPr>
            <p:nvPr/>
          </p:nvSpPr>
          <p:spPr>
            <a:xfrm>
              <a:off x="5340104" y="1434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603DA006-6041-3E40-9790-50A1BE53397A}"/>
                </a:ext>
              </a:extLst>
            </p:cNvPr>
            <p:cNvSpPr>
              <a:spLocks noChangeAspect="1"/>
            </p:cNvSpPr>
            <p:nvPr/>
          </p:nvSpPr>
          <p:spPr>
            <a:xfrm>
              <a:off x="5029200" y="1587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AF41157C-11C9-864B-889F-8A9ABD861A12}"/>
                </a:ext>
              </a:extLst>
            </p:cNvPr>
            <p:cNvSpPr>
              <a:spLocks noChangeAspect="1"/>
            </p:cNvSpPr>
            <p:nvPr/>
          </p:nvSpPr>
          <p:spPr>
            <a:xfrm>
              <a:off x="5410200" y="1968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01A05F71-83BB-3D45-9D9A-DDB5A7C061F5}"/>
                </a:ext>
              </a:extLst>
            </p:cNvPr>
            <p:cNvSpPr>
              <a:spLocks noChangeAspect="1"/>
            </p:cNvSpPr>
            <p:nvPr/>
          </p:nvSpPr>
          <p:spPr>
            <a:xfrm>
              <a:off x="5562600" y="1815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9D6202B9-7C4B-D640-93AE-D2DE5C2B8AA3}"/>
                </a:ext>
              </a:extLst>
            </p:cNvPr>
            <p:cNvSpPr>
              <a:spLocks noChangeAspect="1"/>
            </p:cNvSpPr>
            <p:nvPr/>
          </p:nvSpPr>
          <p:spPr>
            <a:xfrm>
              <a:off x="5486400" y="2196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906280F7-E4BA-4444-A45A-C1A3264A5EF9}"/>
                </a:ext>
              </a:extLst>
            </p:cNvPr>
            <p:cNvSpPr>
              <a:spLocks noChangeAspect="1"/>
            </p:cNvSpPr>
            <p:nvPr/>
          </p:nvSpPr>
          <p:spPr>
            <a:xfrm>
              <a:off x="5867400" y="21206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414DD679-BCCC-F144-AD4B-7540F2162CFB}"/>
                </a:ext>
              </a:extLst>
            </p:cNvPr>
            <p:cNvSpPr>
              <a:spLocks noChangeAspect="1"/>
            </p:cNvSpPr>
            <p:nvPr/>
          </p:nvSpPr>
          <p:spPr>
            <a:xfrm>
              <a:off x="6019800" y="2273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F5FC8E3B-0A69-D84A-8B52-9C3A5D7FE67F}"/>
                </a:ext>
              </a:extLst>
            </p:cNvPr>
            <p:cNvSpPr>
              <a:spLocks noChangeAspect="1"/>
            </p:cNvSpPr>
            <p:nvPr/>
          </p:nvSpPr>
          <p:spPr>
            <a:xfrm>
              <a:off x="6019800" y="14287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3300C14C-3263-4D4D-BA85-3626714CFA7C}"/>
                </a:ext>
              </a:extLst>
            </p:cNvPr>
            <p:cNvSpPr>
              <a:spLocks noChangeAspect="1"/>
            </p:cNvSpPr>
            <p:nvPr/>
          </p:nvSpPr>
          <p:spPr>
            <a:xfrm>
              <a:off x="5715000" y="2577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27" name="Picture 26">
            <a:extLst>
              <a:ext uri="{FF2B5EF4-FFF2-40B4-BE49-F238E27FC236}">
                <a16:creationId xmlns:a16="http://schemas.microsoft.com/office/drawing/2014/main" id="{652000E9-039D-CC46-8096-3E113F42A512}"/>
              </a:ext>
            </a:extLst>
          </p:cNvPr>
          <p:cNvPicPr>
            <a:picLocks noChangeAspect="1"/>
          </p:cNvPicPr>
          <p:nvPr/>
        </p:nvPicPr>
        <p:blipFill>
          <a:blip r:embed="rId6"/>
          <a:stretch>
            <a:fillRect/>
          </a:stretch>
        </p:blipFill>
        <p:spPr>
          <a:xfrm>
            <a:off x="6623116" y="3218873"/>
            <a:ext cx="1832516" cy="1785357"/>
          </a:xfrm>
          <a:prstGeom prst="rect">
            <a:avLst/>
          </a:prstGeom>
        </p:spPr>
      </p:pic>
    </p:spTree>
    <p:extLst>
      <p:ext uri="{BB962C8B-B14F-4D97-AF65-F5344CB8AC3E}">
        <p14:creationId xmlns:p14="http://schemas.microsoft.com/office/powerpoint/2010/main" val="4055721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5F04-7058-9D4C-86D3-B7EFADC6A067}"/>
              </a:ext>
            </a:extLst>
          </p:cNvPr>
          <p:cNvSpPr>
            <a:spLocks noGrp="1"/>
          </p:cNvSpPr>
          <p:nvPr>
            <p:ph type="title"/>
          </p:nvPr>
        </p:nvSpPr>
        <p:spPr>
          <a:xfrm>
            <a:off x="457200" y="21256"/>
            <a:ext cx="8229600" cy="726894"/>
          </a:xfrm>
        </p:spPr>
        <p:txBody>
          <a:bodyPr/>
          <a:lstStyle/>
          <a:p>
            <a:r>
              <a:rPr lang="en-US" dirty="0"/>
              <a:t>Choice of distribution II </a:t>
            </a:r>
          </a:p>
        </p:txBody>
      </p:sp>
      <p:sp>
        <p:nvSpPr>
          <p:cNvPr id="3" name="Rectangle 2">
            <a:extLst>
              <a:ext uri="{FF2B5EF4-FFF2-40B4-BE49-F238E27FC236}">
                <a16:creationId xmlns:a16="http://schemas.microsoft.com/office/drawing/2014/main" id="{5C439781-D755-4642-BE59-AAE1EEF99FB5}"/>
              </a:ext>
            </a:extLst>
          </p:cNvPr>
          <p:cNvSpPr/>
          <p:nvPr/>
        </p:nvSpPr>
        <p:spPr>
          <a:xfrm>
            <a:off x="311626"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 ● ● ● ● </a:t>
            </a:r>
          </a:p>
        </p:txBody>
      </p:sp>
      <p:sp>
        <p:nvSpPr>
          <p:cNvPr id="4" name="Rectangle 3">
            <a:extLst>
              <a:ext uri="{FF2B5EF4-FFF2-40B4-BE49-F238E27FC236}">
                <a16:creationId xmlns:a16="http://schemas.microsoft.com/office/drawing/2014/main" id="{8BCAA272-CC0E-E646-8D07-86908EE79674}"/>
              </a:ext>
            </a:extLst>
          </p:cNvPr>
          <p:cNvSpPr/>
          <p:nvPr/>
        </p:nvSpPr>
        <p:spPr>
          <a:xfrm>
            <a:off x="510208"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 name="Rectangle 4">
            <a:extLst>
              <a:ext uri="{FF2B5EF4-FFF2-40B4-BE49-F238E27FC236}">
                <a16:creationId xmlns:a16="http://schemas.microsoft.com/office/drawing/2014/main" id="{3B698BFF-9DE0-534A-9B2B-70B73DE6A944}"/>
              </a:ext>
            </a:extLst>
          </p:cNvPr>
          <p:cNvSpPr/>
          <p:nvPr/>
        </p:nvSpPr>
        <p:spPr>
          <a:xfrm>
            <a:off x="510208" y="892316"/>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9A314F-4AC3-8B4A-96F3-8C6205C4DC4E}"/>
              </a:ext>
            </a:extLst>
          </p:cNvPr>
          <p:cNvSpPr/>
          <p:nvPr/>
        </p:nvSpPr>
        <p:spPr>
          <a:xfrm>
            <a:off x="318053" y="898944"/>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4BCF24-BACF-EF46-BA40-EC9F72792E25}"/>
              </a:ext>
            </a:extLst>
          </p:cNvPr>
          <p:cNvSpPr/>
          <p:nvPr/>
        </p:nvSpPr>
        <p:spPr>
          <a:xfrm>
            <a:off x="311626"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9CFD50-F47A-C148-8E56-A2E4CF856609}"/>
              </a:ext>
            </a:extLst>
          </p:cNvPr>
          <p:cNvSpPr/>
          <p:nvPr/>
        </p:nvSpPr>
        <p:spPr>
          <a:xfrm>
            <a:off x="318254"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8063A0D-628A-094C-91CC-C25D2AF457AE}"/>
              </a:ext>
            </a:extLst>
          </p:cNvPr>
          <p:cNvSpPr txBox="1"/>
          <p:nvPr/>
        </p:nvSpPr>
        <p:spPr>
          <a:xfrm rot="16200000">
            <a:off x="-291683" y="2541743"/>
            <a:ext cx="952697" cy="369332"/>
          </a:xfrm>
          <a:prstGeom prst="rect">
            <a:avLst/>
          </a:prstGeom>
          <a:noFill/>
        </p:spPr>
        <p:txBody>
          <a:bodyPr wrap="none" rtlCol="0">
            <a:spAutoFit/>
          </a:bodyPr>
          <a:lstStyle/>
          <a:p>
            <a:r>
              <a:rPr lang="en-US" dirty="0"/>
              <a:t>region 1</a:t>
            </a:r>
          </a:p>
        </p:txBody>
      </p:sp>
      <p:sp>
        <p:nvSpPr>
          <p:cNvPr id="11" name="TextBox 10">
            <a:extLst>
              <a:ext uri="{FF2B5EF4-FFF2-40B4-BE49-F238E27FC236}">
                <a16:creationId xmlns:a16="http://schemas.microsoft.com/office/drawing/2014/main" id="{67588546-85DC-E949-8219-C2B4B9F85DCD}"/>
              </a:ext>
            </a:extLst>
          </p:cNvPr>
          <p:cNvSpPr txBox="1"/>
          <p:nvPr/>
        </p:nvSpPr>
        <p:spPr>
          <a:xfrm rot="16200000">
            <a:off x="-291681" y="3851424"/>
            <a:ext cx="952697" cy="369332"/>
          </a:xfrm>
          <a:prstGeom prst="rect">
            <a:avLst/>
          </a:prstGeom>
          <a:noFill/>
        </p:spPr>
        <p:txBody>
          <a:bodyPr wrap="none" rtlCol="0">
            <a:spAutoFit/>
          </a:bodyPr>
          <a:lstStyle/>
          <a:p>
            <a:r>
              <a:rPr lang="en-US" dirty="0"/>
              <a:t>region 2</a:t>
            </a:r>
          </a:p>
        </p:txBody>
      </p:sp>
      <p:sp>
        <p:nvSpPr>
          <p:cNvPr id="12" name="TextBox 11">
            <a:extLst>
              <a:ext uri="{FF2B5EF4-FFF2-40B4-BE49-F238E27FC236}">
                <a16:creationId xmlns:a16="http://schemas.microsoft.com/office/drawing/2014/main" id="{48765A7F-0A40-B348-9CEF-B1B4E2C3BFA5}"/>
              </a:ext>
            </a:extLst>
          </p:cNvPr>
          <p:cNvSpPr txBox="1"/>
          <p:nvPr/>
        </p:nvSpPr>
        <p:spPr>
          <a:xfrm rot="16200000">
            <a:off x="-245097" y="1386449"/>
            <a:ext cx="859531" cy="369332"/>
          </a:xfrm>
          <a:prstGeom prst="rect">
            <a:avLst/>
          </a:prstGeom>
          <a:noFill/>
        </p:spPr>
        <p:txBody>
          <a:bodyPr wrap="none" rtlCol="0">
            <a:spAutoFit/>
          </a:bodyPr>
          <a:lstStyle/>
          <a:p>
            <a:r>
              <a:rPr lang="en-US" dirty="0"/>
              <a:t>sample</a:t>
            </a:r>
          </a:p>
        </p:txBody>
      </p:sp>
      <p:sp>
        <p:nvSpPr>
          <p:cNvPr id="13" name="TextBox 12">
            <a:extLst>
              <a:ext uri="{FF2B5EF4-FFF2-40B4-BE49-F238E27FC236}">
                <a16:creationId xmlns:a16="http://schemas.microsoft.com/office/drawing/2014/main" id="{0C327E6E-5F7D-BD4C-A764-D5CE28A20E39}"/>
              </a:ext>
            </a:extLst>
          </p:cNvPr>
          <p:cNvSpPr txBox="1"/>
          <p:nvPr/>
        </p:nvSpPr>
        <p:spPr>
          <a:xfrm>
            <a:off x="246423" y="514487"/>
            <a:ext cx="593432" cy="369332"/>
          </a:xfrm>
          <a:prstGeom prst="rect">
            <a:avLst/>
          </a:prstGeom>
          <a:noFill/>
        </p:spPr>
        <p:txBody>
          <a:bodyPr wrap="none" rtlCol="0">
            <a:spAutoFit/>
          </a:bodyPr>
          <a:lstStyle/>
          <a:p>
            <a:r>
              <a:rPr lang="en-US" dirty="0"/>
              <a:t>x</a:t>
            </a:r>
            <a:r>
              <a:rPr lang="en-US" baseline="-25000" dirty="0"/>
              <a:t>1</a:t>
            </a:r>
            <a:r>
              <a:rPr lang="en-US" dirty="0"/>
              <a:t> x</a:t>
            </a:r>
            <a:r>
              <a:rPr lang="en-US" baseline="-25000" dirty="0"/>
              <a:t>2</a:t>
            </a:r>
          </a:p>
        </p:txBody>
      </p:sp>
      <p:grpSp>
        <p:nvGrpSpPr>
          <p:cNvPr id="47" name="Group 46">
            <a:extLst>
              <a:ext uri="{FF2B5EF4-FFF2-40B4-BE49-F238E27FC236}">
                <a16:creationId xmlns:a16="http://schemas.microsoft.com/office/drawing/2014/main" id="{1FB1C347-971A-454E-A603-7DDBE1C07397}"/>
              </a:ext>
            </a:extLst>
          </p:cNvPr>
          <p:cNvGrpSpPr/>
          <p:nvPr/>
        </p:nvGrpSpPr>
        <p:grpSpPr>
          <a:xfrm>
            <a:off x="672616" y="748150"/>
            <a:ext cx="1462587" cy="1178935"/>
            <a:chOff x="1148104" y="787906"/>
            <a:chExt cx="1462587" cy="1178935"/>
          </a:xfrm>
        </p:grpSpPr>
        <p:sp>
          <p:nvSpPr>
            <p:cNvPr id="33" name="TextBox 32">
              <a:extLst>
                <a:ext uri="{FF2B5EF4-FFF2-40B4-BE49-F238E27FC236}">
                  <a16:creationId xmlns:a16="http://schemas.microsoft.com/office/drawing/2014/main" id="{7FA815B1-88C9-594F-A265-6D93E9C075A6}"/>
                </a:ext>
              </a:extLst>
            </p:cNvPr>
            <p:cNvSpPr txBox="1"/>
            <p:nvPr/>
          </p:nvSpPr>
          <p:spPr>
            <a:xfrm>
              <a:off x="1630017" y="1205948"/>
              <a:ext cx="32412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004CE5BE-9B8F-0A40-866D-B2A635C5CA74}"/>
                </a:ext>
              </a:extLst>
            </p:cNvPr>
            <p:cNvSpPr txBox="1"/>
            <p:nvPr/>
          </p:nvSpPr>
          <p:spPr>
            <a:xfrm>
              <a:off x="1782417" y="1318592"/>
              <a:ext cx="324128"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1094F270-5FCB-3D46-BD4F-C9622FAC6025}"/>
                </a:ext>
              </a:extLst>
            </p:cNvPr>
            <p:cNvSpPr txBox="1"/>
            <p:nvPr/>
          </p:nvSpPr>
          <p:spPr>
            <a:xfrm>
              <a:off x="1934817" y="1099931"/>
              <a:ext cx="324128" cy="369332"/>
            </a:xfrm>
            <a:prstGeom prst="rect">
              <a:avLst/>
            </a:prstGeom>
            <a:noFill/>
          </p:spPr>
          <p:txBody>
            <a:bodyPr wrap="none" rtlCol="0">
              <a:spAutoFit/>
            </a:bodyPr>
            <a:lstStyle/>
            <a:p>
              <a:r>
                <a:rPr lang="en-US" dirty="0"/>
                <a:t>●</a:t>
              </a:r>
            </a:p>
          </p:txBody>
        </p:sp>
        <p:sp>
          <p:nvSpPr>
            <p:cNvPr id="36" name="TextBox 35">
              <a:extLst>
                <a:ext uri="{FF2B5EF4-FFF2-40B4-BE49-F238E27FC236}">
                  <a16:creationId xmlns:a16="http://schemas.microsoft.com/office/drawing/2014/main" id="{870C6968-F3D7-134D-A87C-384C7B67B8FD}"/>
                </a:ext>
              </a:extLst>
            </p:cNvPr>
            <p:cNvSpPr txBox="1"/>
            <p:nvPr/>
          </p:nvSpPr>
          <p:spPr>
            <a:xfrm>
              <a:off x="2087217" y="841516"/>
              <a:ext cx="324128" cy="369332"/>
            </a:xfrm>
            <a:prstGeom prst="rect">
              <a:avLst/>
            </a:prstGeom>
            <a:noFill/>
          </p:spPr>
          <p:txBody>
            <a:bodyPr wrap="none" rtlCol="0">
              <a:spAutoFit/>
            </a:bodyPr>
            <a:lstStyle/>
            <a:p>
              <a:r>
                <a:rPr lang="en-US" dirty="0"/>
                <a:t>●</a:t>
              </a:r>
            </a:p>
          </p:txBody>
        </p:sp>
        <p:sp>
          <p:nvSpPr>
            <p:cNvPr id="37" name="TextBox 36">
              <a:extLst>
                <a:ext uri="{FF2B5EF4-FFF2-40B4-BE49-F238E27FC236}">
                  <a16:creationId xmlns:a16="http://schemas.microsoft.com/office/drawing/2014/main" id="{3C85BF6B-82A8-0447-AEC4-B9F0B6F3561D}"/>
                </a:ext>
              </a:extLst>
            </p:cNvPr>
            <p:cNvSpPr txBox="1"/>
            <p:nvPr/>
          </p:nvSpPr>
          <p:spPr>
            <a:xfrm>
              <a:off x="2239617" y="914400"/>
              <a:ext cx="324128" cy="369332"/>
            </a:xfrm>
            <a:prstGeom prst="rect">
              <a:avLst/>
            </a:prstGeom>
            <a:noFill/>
          </p:spPr>
          <p:txBody>
            <a:bodyPr wrap="none" rtlCol="0">
              <a:spAutoFit/>
            </a:bodyPr>
            <a:lstStyle/>
            <a:p>
              <a:r>
                <a:rPr lang="en-US" dirty="0"/>
                <a:t>●</a:t>
              </a:r>
            </a:p>
          </p:txBody>
        </p:sp>
        <p:sp>
          <p:nvSpPr>
            <p:cNvPr id="38" name="Oval 37">
              <a:extLst>
                <a:ext uri="{FF2B5EF4-FFF2-40B4-BE49-F238E27FC236}">
                  <a16:creationId xmlns:a16="http://schemas.microsoft.com/office/drawing/2014/main" id="{126A4D7C-71A8-7B41-989D-C17BF03C8189}"/>
                </a:ext>
              </a:extLst>
            </p:cNvPr>
            <p:cNvSpPr/>
            <p:nvPr/>
          </p:nvSpPr>
          <p:spPr>
            <a:xfrm rot="19749301">
              <a:off x="1644579" y="1045790"/>
              <a:ext cx="940904" cy="404192"/>
            </a:xfrm>
            <a:prstGeom prst="ellipse">
              <a:avLst/>
            </a:prstGeom>
            <a:no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63BFA64-FEF6-F541-A63D-5E14110F58BC}"/>
                </a:ext>
              </a:extLst>
            </p:cNvPr>
            <p:cNvCxnSpPr>
              <a:cxnSpLocks/>
            </p:cNvCxnSpPr>
            <p:nvPr/>
          </p:nvCxnSpPr>
          <p:spPr>
            <a:xfrm flipV="1">
              <a:off x="1543986" y="787906"/>
              <a:ext cx="6639" cy="8747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21EA75B-C023-D341-A4B4-D6A3A5B017E1}"/>
                </a:ext>
              </a:extLst>
            </p:cNvPr>
            <p:cNvCxnSpPr>
              <a:cxnSpLocks/>
            </p:cNvCxnSpPr>
            <p:nvPr/>
          </p:nvCxnSpPr>
          <p:spPr>
            <a:xfrm flipV="1">
              <a:off x="1550625" y="1624311"/>
              <a:ext cx="1060066" cy="186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5A226227-6696-884D-BE3E-53FAEBBC1D80}"/>
                </a:ext>
              </a:extLst>
            </p:cNvPr>
            <p:cNvSpPr txBox="1"/>
            <p:nvPr/>
          </p:nvSpPr>
          <p:spPr>
            <a:xfrm>
              <a:off x="1878308" y="1597509"/>
              <a:ext cx="362600" cy="369332"/>
            </a:xfrm>
            <a:prstGeom prst="rect">
              <a:avLst/>
            </a:prstGeom>
            <a:noFill/>
          </p:spPr>
          <p:txBody>
            <a:bodyPr wrap="none" rtlCol="0">
              <a:spAutoFit/>
            </a:bodyPr>
            <a:lstStyle/>
            <a:p>
              <a:r>
                <a:rPr lang="en-US" dirty="0"/>
                <a:t>x</a:t>
              </a:r>
              <a:r>
                <a:rPr lang="en-US" baseline="-25000" dirty="0"/>
                <a:t>1</a:t>
              </a:r>
            </a:p>
          </p:txBody>
        </p:sp>
        <p:sp>
          <p:nvSpPr>
            <p:cNvPr id="44" name="TextBox 43">
              <a:extLst>
                <a:ext uri="{FF2B5EF4-FFF2-40B4-BE49-F238E27FC236}">
                  <a16:creationId xmlns:a16="http://schemas.microsoft.com/office/drawing/2014/main" id="{1D79EFAA-7EAA-464C-8177-F71B5DF58449}"/>
                </a:ext>
              </a:extLst>
            </p:cNvPr>
            <p:cNvSpPr txBox="1"/>
            <p:nvPr/>
          </p:nvSpPr>
          <p:spPr>
            <a:xfrm rot="16200000">
              <a:off x="1125021" y="992460"/>
              <a:ext cx="415498" cy="369332"/>
            </a:xfrm>
            <a:prstGeom prst="rect">
              <a:avLst/>
            </a:prstGeom>
            <a:noFill/>
          </p:spPr>
          <p:txBody>
            <a:bodyPr wrap="none" rtlCol="0">
              <a:spAutoFit/>
            </a:bodyPr>
            <a:lstStyle/>
            <a:p>
              <a:r>
                <a:rPr lang="en-US" dirty="0"/>
                <a:t> x</a:t>
              </a:r>
              <a:r>
                <a:rPr lang="en-US" baseline="-25000" dirty="0"/>
                <a:t>2</a:t>
              </a:r>
            </a:p>
          </p:txBody>
        </p:sp>
      </p:grpSp>
      <p:cxnSp>
        <p:nvCxnSpPr>
          <p:cNvPr id="52" name="Straight Connector 51">
            <a:extLst>
              <a:ext uri="{FF2B5EF4-FFF2-40B4-BE49-F238E27FC236}">
                <a16:creationId xmlns:a16="http://schemas.microsoft.com/office/drawing/2014/main" id="{C7CCF9BC-4BA9-6A42-946E-8E2D8EADA2FD}"/>
              </a:ext>
            </a:extLst>
          </p:cNvPr>
          <p:cNvCxnSpPr>
            <a:cxnSpLocks/>
          </p:cNvCxnSpPr>
          <p:nvPr/>
        </p:nvCxnSpPr>
        <p:spPr>
          <a:xfrm>
            <a:off x="1009230" y="2813351"/>
            <a:ext cx="837339" cy="0"/>
          </a:xfrm>
          <a:prstGeom prst="line">
            <a:avLst/>
          </a:prstGeom>
          <a:ln w="28575">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7E1674C-C6E8-E14B-ACE2-E5EADC576CC3}"/>
              </a:ext>
            </a:extLst>
          </p:cNvPr>
          <p:cNvSpPr txBox="1"/>
          <p:nvPr/>
        </p:nvSpPr>
        <p:spPr>
          <a:xfrm>
            <a:off x="1264388" y="2893645"/>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54" name="Straight Connector 53">
            <a:extLst>
              <a:ext uri="{FF2B5EF4-FFF2-40B4-BE49-F238E27FC236}">
                <a16:creationId xmlns:a16="http://schemas.microsoft.com/office/drawing/2014/main" id="{56B789CE-0F3B-834D-B8B1-433F06A2D031}"/>
              </a:ext>
            </a:extLst>
          </p:cNvPr>
          <p:cNvCxnSpPr>
            <a:cxnSpLocks/>
          </p:cNvCxnSpPr>
          <p:nvPr/>
        </p:nvCxnSpPr>
        <p:spPr>
          <a:xfrm flipV="1">
            <a:off x="1171623" y="2616010"/>
            <a:ext cx="0" cy="192108"/>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C27D00A-79F9-1F40-A824-B49C7810A076}"/>
              </a:ext>
            </a:extLst>
          </p:cNvPr>
          <p:cNvCxnSpPr>
            <a:cxnSpLocks/>
          </p:cNvCxnSpPr>
          <p:nvPr/>
        </p:nvCxnSpPr>
        <p:spPr>
          <a:xfrm flipV="1">
            <a:off x="1348489" y="2484849"/>
            <a:ext cx="0" cy="321623"/>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F92E33D-C9D0-3840-BD68-890E8C625BFF}"/>
              </a:ext>
            </a:extLst>
          </p:cNvPr>
          <p:cNvCxnSpPr>
            <a:cxnSpLocks/>
          </p:cNvCxnSpPr>
          <p:nvPr/>
        </p:nvCxnSpPr>
        <p:spPr>
          <a:xfrm flipV="1">
            <a:off x="1500889" y="2645660"/>
            <a:ext cx="0" cy="154445"/>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2B25A5A-7698-A54B-B551-DF7C216E0591}"/>
              </a:ext>
            </a:extLst>
          </p:cNvPr>
          <p:cNvCxnSpPr>
            <a:cxnSpLocks/>
          </p:cNvCxnSpPr>
          <p:nvPr/>
        </p:nvCxnSpPr>
        <p:spPr>
          <a:xfrm flipV="1">
            <a:off x="1677755" y="2731013"/>
            <a:ext cx="0" cy="71866"/>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7C05E1E-B231-1244-9164-7AB13935BE72}"/>
              </a:ext>
            </a:extLst>
          </p:cNvPr>
          <p:cNvCxnSpPr>
            <a:cxnSpLocks/>
          </p:cNvCxnSpPr>
          <p:nvPr/>
        </p:nvCxnSpPr>
        <p:spPr>
          <a:xfrm>
            <a:off x="1007612" y="3947152"/>
            <a:ext cx="837339" cy="0"/>
          </a:xfrm>
          <a:prstGeom prst="line">
            <a:avLst/>
          </a:prstGeom>
          <a:ln w="28575">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7885DC41-E7A9-E849-B0CB-203A6B641413}"/>
              </a:ext>
            </a:extLst>
          </p:cNvPr>
          <p:cNvSpPr txBox="1"/>
          <p:nvPr/>
        </p:nvSpPr>
        <p:spPr>
          <a:xfrm>
            <a:off x="1262770" y="3936006"/>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68" name="Straight Connector 67">
            <a:extLst>
              <a:ext uri="{FF2B5EF4-FFF2-40B4-BE49-F238E27FC236}">
                <a16:creationId xmlns:a16="http://schemas.microsoft.com/office/drawing/2014/main" id="{17D57957-2AAF-1947-81CF-4A6663A475E3}"/>
              </a:ext>
            </a:extLst>
          </p:cNvPr>
          <p:cNvCxnSpPr>
            <a:cxnSpLocks/>
          </p:cNvCxnSpPr>
          <p:nvPr/>
        </p:nvCxnSpPr>
        <p:spPr>
          <a:xfrm flipV="1">
            <a:off x="1170005" y="3650777"/>
            <a:ext cx="0" cy="291142"/>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5763CF8-FFE3-6448-8F2D-B1DE0258E194}"/>
              </a:ext>
            </a:extLst>
          </p:cNvPr>
          <p:cNvCxnSpPr>
            <a:cxnSpLocks/>
          </p:cNvCxnSpPr>
          <p:nvPr/>
        </p:nvCxnSpPr>
        <p:spPr>
          <a:xfrm flipV="1">
            <a:off x="1346871" y="3742781"/>
            <a:ext cx="0" cy="197494"/>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6B30ABC-2A3E-7D46-8533-74022FF42A18}"/>
              </a:ext>
            </a:extLst>
          </p:cNvPr>
          <p:cNvCxnSpPr>
            <a:cxnSpLocks/>
          </p:cNvCxnSpPr>
          <p:nvPr/>
        </p:nvCxnSpPr>
        <p:spPr>
          <a:xfrm flipV="1">
            <a:off x="1499271" y="3742781"/>
            <a:ext cx="0" cy="191127"/>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B652EBF-A87B-784C-8F30-29BEFB0A8EDC}"/>
              </a:ext>
            </a:extLst>
          </p:cNvPr>
          <p:cNvCxnSpPr>
            <a:cxnSpLocks/>
          </p:cNvCxnSpPr>
          <p:nvPr/>
        </p:nvCxnSpPr>
        <p:spPr>
          <a:xfrm flipV="1">
            <a:off x="1676137" y="3864814"/>
            <a:ext cx="0" cy="71866"/>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pic>
        <p:nvPicPr>
          <p:cNvPr id="64" name="Picture 63">
            <a:extLst>
              <a:ext uri="{FF2B5EF4-FFF2-40B4-BE49-F238E27FC236}">
                <a16:creationId xmlns:a16="http://schemas.microsoft.com/office/drawing/2014/main" id="{50AFA9AF-168B-B04A-BF42-2D773998463C}"/>
              </a:ext>
            </a:extLst>
          </p:cNvPr>
          <p:cNvPicPr>
            <a:picLocks noChangeAspect="1"/>
          </p:cNvPicPr>
          <p:nvPr/>
        </p:nvPicPr>
        <p:blipFill rotWithShape="1">
          <a:blip r:embed="rId2"/>
          <a:srcRect l="66097" t="-14155" r="-1617"/>
          <a:stretch/>
        </p:blipFill>
        <p:spPr>
          <a:xfrm>
            <a:off x="6761046" y="145155"/>
            <a:ext cx="1028054" cy="369332"/>
          </a:xfrm>
          <a:prstGeom prst="rect">
            <a:avLst/>
          </a:prstGeom>
        </p:spPr>
      </p:pic>
      <p:sp>
        <p:nvSpPr>
          <p:cNvPr id="16" name="TextBox 15">
            <a:extLst>
              <a:ext uri="{FF2B5EF4-FFF2-40B4-BE49-F238E27FC236}">
                <a16:creationId xmlns:a16="http://schemas.microsoft.com/office/drawing/2014/main" id="{C7553F0E-9B4B-144E-B006-4520DD922137}"/>
              </a:ext>
            </a:extLst>
          </p:cNvPr>
          <p:cNvSpPr txBox="1"/>
          <p:nvPr/>
        </p:nvSpPr>
        <p:spPr>
          <a:xfrm>
            <a:off x="1025813" y="2239175"/>
            <a:ext cx="853119" cy="276999"/>
          </a:xfrm>
          <a:prstGeom prst="rect">
            <a:avLst/>
          </a:prstGeom>
          <a:noFill/>
        </p:spPr>
        <p:txBody>
          <a:bodyPr wrap="none" rtlCol="0">
            <a:spAutoFit/>
          </a:bodyPr>
          <a:lstStyle/>
          <a:p>
            <a:r>
              <a:rPr lang="en-US" sz="1200" dirty="0"/>
              <a:t>p</a:t>
            </a:r>
            <a:r>
              <a:rPr lang="en-US" sz="1200" baseline="-25000" dirty="0"/>
              <a:t>1</a:t>
            </a:r>
            <a:r>
              <a:rPr lang="en-US" sz="1200" dirty="0"/>
              <a:t> p</a:t>
            </a:r>
            <a:r>
              <a:rPr lang="en-US" sz="1200" baseline="-25000" dirty="0"/>
              <a:t>2</a:t>
            </a:r>
            <a:r>
              <a:rPr lang="en-US" sz="1200" dirty="0"/>
              <a:t> p</a:t>
            </a:r>
            <a:r>
              <a:rPr lang="en-US" sz="1200" baseline="-25000" dirty="0"/>
              <a:t>3</a:t>
            </a:r>
            <a:r>
              <a:rPr lang="en-US" sz="1200" dirty="0"/>
              <a:t> </a:t>
            </a:r>
            <a:r>
              <a:rPr lang="en-US" sz="1200" dirty="0" err="1"/>
              <a:t>p</a:t>
            </a:r>
            <a:r>
              <a:rPr lang="en-US" sz="1200" baseline="-25000" dirty="0" err="1"/>
              <a:t>K</a:t>
            </a:r>
            <a:r>
              <a:rPr lang="en-US" sz="1200" dirty="0"/>
              <a:t> </a:t>
            </a:r>
          </a:p>
        </p:txBody>
      </p:sp>
      <p:sp>
        <p:nvSpPr>
          <p:cNvPr id="65" name="TextBox 64">
            <a:extLst>
              <a:ext uri="{FF2B5EF4-FFF2-40B4-BE49-F238E27FC236}">
                <a16:creationId xmlns:a16="http://schemas.microsoft.com/office/drawing/2014/main" id="{16CA45A3-30D2-6246-9E15-6ECF76B8986F}"/>
              </a:ext>
            </a:extLst>
          </p:cNvPr>
          <p:cNvSpPr txBox="1"/>
          <p:nvPr/>
        </p:nvSpPr>
        <p:spPr>
          <a:xfrm>
            <a:off x="1036568" y="2786149"/>
            <a:ext cx="797013" cy="253916"/>
          </a:xfrm>
          <a:prstGeom prst="rect">
            <a:avLst/>
          </a:prstGeom>
          <a:noFill/>
        </p:spPr>
        <p:txBody>
          <a:bodyPr wrap="none" rtlCol="0">
            <a:spAutoFit/>
          </a:bodyPr>
          <a:lstStyle/>
          <a:p>
            <a:r>
              <a:rPr lang="en-US" sz="1050" dirty="0"/>
              <a:t>1    2   3   K</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F7476C-765F-D84C-B52D-0FA459CE6661}"/>
                  </a:ext>
                </a:extLst>
              </p:cNvPr>
              <p:cNvSpPr txBox="1"/>
              <p:nvPr/>
            </p:nvSpPr>
            <p:spPr>
              <a:xfrm>
                <a:off x="2333518" y="1002492"/>
                <a:ext cx="681048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Alternatively, keep Dirichlet form, but use information from ACS tables: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 </m:t>
                    </m:r>
                    <m:r>
                      <a:rPr lang="en-US" b="0" i="1" smtClean="0">
                        <a:latin typeface="Cambria Math" panose="02040503050406030204" pitchFamily="18" charset="0"/>
                      </a:rPr>
                      <m:t>𝑀𝑂𝐸</m:t>
                    </m:r>
                    <m:r>
                      <a:rPr lang="en-US" b="0" i="1" smtClean="0">
                        <a:latin typeface="Cambria Math" panose="02040503050406030204" pitchFamily="18" charset="0"/>
                      </a:rPr>
                      <m:t>=1.65</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oMath>
                </a14:m>
                <a:r>
                  <a:rPr lang="en-US" dirty="0"/>
                  <a:t> to specify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𝑘</m:t>
                        </m:r>
                      </m:sub>
                    </m:sSub>
                  </m:oMath>
                </a14:m>
                <a:r>
                  <a:rPr lang="en-US" dirty="0"/>
                  <a:t> such that</a:t>
                </a:r>
              </a:p>
              <a:p>
                <a:pPr marL="285750" indent="-285750">
                  <a:buFont typeface="Arial" panose="020B0604020202020204" pitchFamily="34" charset="0"/>
                  <a:buChar char="•"/>
                </a:pPr>
                <a:endParaRPr lang="en-US" dirty="0"/>
              </a:p>
            </p:txBody>
          </p:sp>
        </mc:Choice>
        <mc:Fallback xmlns="">
          <p:sp>
            <p:nvSpPr>
              <p:cNvPr id="17" name="TextBox 16">
                <a:extLst>
                  <a:ext uri="{FF2B5EF4-FFF2-40B4-BE49-F238E27FC236}">
                    <a16:creationId xmlns:a16="http://schemas.microsoft.com/office/drawing/2014/main" id="{A7F7476C-765F-D84C-B52D-0FA459CE6661}"/>
                  </a:ext>
                </a:extLst>
              </p:cNvPr>
              <p:cNvSpPr txBox="1">
                <a:spLocks noRot="1" noChangeAspect="1" noMove="1" noResize="1" noEditPoints="1" noAdjustHandles="1" noChangeArrowheads="1" noChangeShapeType="1" noTextEdit="1"/>
              </p:cNvSpPr>
              <p:nvPr/>
            </p:nvSpPr>
            <p:spPr>
              <a:xfrm>
                <a:off x="2333518" y="1002492"/>
                <a:ext cx="6810481" cy="2585323"/>
              </a:xfrm>
              <a:prstGeom prst="rect">
                <a:avLst/>
              </a:prstGeom>
              <a:blipFill>
                <a:blip r:embed="rId3"/>
                <a:stretch>
                  <a:fillRect l="-559" t="-976"/>
                </a:stretch>
              </a:blipFill>
            </p:spPr>
            <p:txBody>
              <a:bodyPr/>
              <a:lstStyle/>
              <a:p>
                <a:r>
                  <a:rPr lang="en-US">
                    <a:noFill/>
                  </a:rPr>
                  <a:t> </a:t>
                </a:r>
              </a:p>
            </p:txBody>
          </p:sp>
        </mc:Fallback>
      </mc:AlternateContent>
      <p:pic>
        <p:nvPicPr>
          <p:cNvPr id="51" name="Picture 50">
            <a:extLst>
              <a:ext uri="{FF2B5EF4-FFF2-40B4-BE49-F238E27FC236}">
                <a16:creationId xmlns:a16="http://schemas.microsoft.com/office/drawing/2014/main" id="{D4970845-A834-1D40-A30E-F43D0C7103A2}"/>
              </a:ext>
            </a:extLst>
          </p:cNvPr>
          <p:cNvPicPr>
            <a:picLocks noChangeAspect="1"/>
          </p:cNvPicPr>
          <p:nvPr/>
        </p:nvPicPr>
        <p:blipFill>
          <a:blip r:embed="rId4"/>
          <a:stretch>
            <a:fillRect/>
          </a:stretch>
        </p:blipFill>
        <p:spPr>
          <a:xfrm>
            <a:off x="6511850" y="1336487"/>
            <a:ext cx="1864054" cy="569423"/>
          </a:xfrm>
          <a:prstGeom prst="rect">
            <a:avLst/>
          </a:prstGeom>
        </p:spPr>
      </p:pic>
      <p:pic>
        <p:nvPicPr>
          <p:cNvPr id="7" name="Picture 6">
            <a:extLst>
              <a:ext uri="{FF2B5EF4-FFF2-40B4-BE49-F238E27FC236}">
                <a16:creationId xmlns:a16="http://schemas.microsoft.com/office/drawing/2014/main" id="{6B6D1AB4-E867-2D41-9EF6-166F8FF1FCCB}"/>
              </a:ext>
            </a:extLst>
          </p:cNvPr>
          <p:cNvPicPr>
            <a:picLocks noChangeAspect="1"/>
          </p:cNvPicPr>
          <p:nvPr/>
        </p:nvPicPr>
        <p:blipFill>
          <a:blip r:embed="rId5"/>
          <a:stretch>
            <a:fillRect/>
          </a:stretch>
        </p:blipFill>
        <p:spPr>
          <a:xfrm>
            <a:off x="3028348" y="1835079"/>
            <a:ext cx="3360928" cy="959370"/>
          </a:xfrm>
          <a:prstGeom prst="rect">
            <a:avLst/>
          </a:prstGeom>
        </p:spPr>
      </p:pic>
      <p:sp>
        <p:nvSpPr>
          <p:cNvPr id="15" name="TextBox 14">
            <a:extLst>
              <a:ext uri="{FF2B5EF4-FFF2-40B4-BE49-F238E27FC236}">
                <a16:creationId xmlns:a16="http://schemas.microsoft.com/office/drawing/2014/main" id="{11589CAA-9F96-8841-B971-19C8113AB586}"/>
              </a:ext>
            </a:extLst>
          </p:cNvPr>
          <p:cNvSpPr txBox="1"/>
          <p:nvPr/>
        </p:nvSpPr>
        <p:spPr>
          <a:xfrm>
            <a:off x="6541496" y="3383723"/>
            <a:ext cx="1869871" cy="307777"/>
          </a:xfrm>
          <a:prstGeom prst="rect">
            <a:avLst/>
          </a:prstGeom>
          <a:noFill/>
        </p:spPr>
        <p:txBody>
          <a:bodyPr wrap="none" rtlCol="0">
            <a:spAutoFit/>
          </a:bodyPr>
          <a:lstStyle/>
          <a:p>
            <a:r>
              <a:rPr lang="en-US" sz="1400" dirty="0"/>
              <a:t>matches ACS estimates</a:t>
            </a:r>
          </a:p>
        </p:txBody>
      </p:sp>
      <p:sp>
        <p:nvSpPr>
          <p:cNvPr id="48" name="TextBox 47">
            <a:extLst>
              <a:ext uri="{FF2B5EF4-FFF2-40B4-BE49-F238E27FC236}">
                <a16:creationId xmlns:a16="http://schemas.microsoft.com/office/drawing/2014/main" id="{5C1E25E8-138D-424C-BDCA-F55D48D7D42F}"/>
              </a:ext>
            </a:extLst>
          </p:cNvPr>
          <p:cNvSpPr txBox="1"/>
          <p:nvPr/>
        </p:nvSpPr>
        <p:spPr>
          <a:xfrm>
            <a:off x="6541495" y="3900747"/>
            <a:ext cx="2134943" cy="307777"/>
          </a:xfrm>
          <a:prstGeom prst="rect">
            <a:avLst/>
          </a:prstGeom>
          <a:noFill/>
        </p:spPr>
        <p:txBody>
          <a:bodyPr wrap="none" rtlCol="0">
            <a:spAutoFit/>
          </a:bodyPr>
          <a:lstStyle/>
          <a:p>
            <a:r>
              <a:rPr lang="en-US" sz="1400" dirty="0"/>
              <a:t>matches average ACS MOE</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6D2B8A1-EE30-6642-A5B0-4D501EA3FBFB}"/>
                  </a:ext>
                </a:extLst>
              </p:cNvPr>
              <p:cNvSpPr txBox="1"/>
              <p:nvPr/>
            </p:nvSpPr>
            <p:spPr>
              <a:xfrm>
                <a:off x="2333518" y="4573140"/>
                <a:ext cx="6572738" cy="307777"/>
              </a:xfrm>
              <a:prstGeom prst="rect">
                <a:avLst/>
              </a:prstGeom>
              <a:noFill/>
            </p:spPr>
            <p:txBody>
              <a:bodyPr wrap="square" rtlCol="0">
                <a:spAutoFit/>
              </a:bodyPr>
              <a:lstStyle/>
              <a:p>
                <a:r>
                  <a:rPr lang="en-US" sz="1400" dirty="0"/>
                  <a:t>matches ACS proportions.  Choose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m:t>
                        </m:r>
                      </m:sub>
                    </m:sSub>
                  </m:oMath>
                </a14:m>
                <a:r>
                  <a:rPr lang="en-US" sz="1400" dirty="0"/>
                  <a:t> to give a reasonable match to the various MOE’s. </a:t>
                </a:r>
              </a:p>
            </p:txBody>
          </p:sp>
        </mc:Choice>
        <mc:Fallback xmlns="">
          <p:sp>
            <p:nvSpPr>
              <p:cNvPr id="49" name="TextBox 48">
                <a:extLst>
                  <a:ext uri="{FF2B5EF4-FFF2-40B4-BE49-F238E27FC236}">
                    <a16:creationId xmlns:a16="http://schemas.microsoft.com/office/drawing/2014/main" id="{16D2B8A1-EE30-6642-A5B0-4D501EA3FBFB}"/>
                  </a:ext>
                </a:extLst>
              </p:cNvPr>
              <p:cNvSpPr txBox="1">
                <a:spLocks noRot="1" noChangeAspect="1" noMove="1" noResize="1" noEditPoints="1" noAdjustHandles="1" noChangeArrowheads="1" noChangeShapeType="1" noTextEdit="1"/>
              </p:cNvSpPr>
              <p:nvPr/>
            </p:nvSpPr>
            <p:spPr>
              <a:xfrm>
                <a:off x="2333518" y="4573140"/>
                <a:ext cx="6572738" cy="307777"/>
              </a:xfrm>
              <a:prstGeom prst="rect">
                <a:avLst/>
              </a:prstGeom>
              <a:blipFill>
                <a:blip r:embed="rId6"/>
                <a:stretch>
                  <a:fillRect l="-193" t="-4167" b="-20833"/>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3248A01-F1A8-0D42-B542-C30D72B2B9ED}"/>
              </a:ext>
            </a:extLst>
          </p:cNvPr>
          <p:cNvPicPr>
            <a:picLocks noChangeAspect="1"/>
          </p:cNvPicPr>
          <p:nvPr/>
        </p:nvPicPr>
        <p:blipFill>
          <a:blip r:embed="rId7"/>
          <a:stretch>
            <a:fillRect/>
          </a:stretch>
        </p:blipFill>
        <p:spPr>
          <a:xfrm>
            <a:off x="3628849" y="3409070"/>
            <a:ext cx="2406514" cy="981762"/>
          </a:xfrm>
          <a:prstGeom prst="rect">
            <a:avLst/>
          </a:prstGeom>
        </p:spPr>
      </p:pic>
    </p:spTree>
    <p:extLst>
      <p:ext uri="{BB962C8B-B14F-4D97-AF65-F5344CB8AC3E}">
        <p14:creationId xmlns:p14="http://schemas.microsoft.com/office/powerpoint/2010/main" val="2156020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5F04-7058-9D4C-86D3-B7EFADC6A067}"/>
              </a:ext>
            </a:extLst>
          </p:cNvPr>
          <p:cNvSpPr>
            <a:spLocks noGrp="1"/>
          </p:cNvSpPr>
          <p:nvPr>
            <p:ph type="title"/>
          </p:nvPr>
        </p:nvSpPr>
        <p:spPr>
          <a:xfrm>
            <a:off x="457200" y="21256"/>
            <a:ext cx="8229600" cy="726894"/>
          </a:xfrm>
        </p:spPr>
        <p:txBody>
          <a:bodyPr/>
          <a:lstStyle/>
          <a:p>
            <a:r>
              <a:rPr lang="en-US" dirty="0"/>
              <a:t>Choice of distribution III </a:t>
            </a:r>
          </a:p>
        </p:txBody>
      </p:sp>
      <p:sp>
        <p:nvSpPr>
          <p:cNvPr id="3" name="Rectangle 2">
            <a:extLst>
              <a:ext uri="{FF2B5EF4-FFF2-40B4-BE49-F238E27FC236}">
                <a16:creationId xmlns:a16="http://schemas.microsoft.com/office/drawing/2014/main" id="{5C439781-D755-4642-BE59-AAE1EEF99FB5}"/>
              </a:ext>
            </a:extLst>
          </p:cNvPr>
          <p:cNvSpPr/>
          <p:nvPr/>
        </p:nvSpPr>
        <p:spPr>
          <a:xfrm>
            <a:off x="311626"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 ● ● ● ● </a:t>
            </a:r>
          </a:p>
        </p:txBody>
      </p:sp>
      <p:sp>
        <p:nvSpPr>
          <p:cNvPr id="4" name="Rectangle 3">
            <a:extLst>
              <a:ext uri="{FF2B5EF4-FFF2-40B4-BE49-F238E27FC236}">
                <a16:creationId xmlns:a16="http://schemas.microsoft.com/office/drawing/2014/main" id="{8BCAA272-CC0E-E646-8D07-86908EE79674}"/>
              </a:ext>
            </a:extLst>
          </p:cNvPr>
          <p:cNvSpPr/>
          <p:nvPr/>
        </p:nvSpPr>
        <p:spPr>
          <a:xfrm>
            <a:off x="510208"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 name="Rectangle 4">
            <a:extLst>
              <a:ext uri="{FF2B5EF4-FFF2-40B4-BE49-F238E27FC236}">
                <a16:creationId xmlns:a16="http://schemas.microsoft.com/office/drawing/2014/main" id="{3B698BFF-9DE0-534A-9B2B-70B73DE6A944}"/>
              </a:ext>
            </a:extLst>
          </p:cNvPr>
          <p:cNvSpPr/>
          <p:nvPr/>
        </p:nvSpPr>
        <p:spPr>
          <a:xfrm>
            <a:off x="510208" y="892316"/>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9A314F-4AC3-8B4A-96F3-8C6205C4DC4E}"/>
              </a:ext>
            </a:extLst>
          </p:cNvPr>
          <p:cNvSpPr/>
          <p:nvPr/>
        </p:nvSpPr>
        <p:spPr>
          <a:xfrm>
            <a:off x="318053" y="898944"/>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4BCF24-BACF-EF46-BA40-EC9F72792E25}"/>
              </a:ext>
            </a:extLst>
          </p:cNvPr>
          <p:cNvSpPr/>
          <p:nvPr/>
        </p:nvSpPr>
        <p:spPr>
          <a:xfrm>
            <a:off x="311626"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9CFD50-F47A-C148-8E56-A2E4CF856609}"/>
              </a:ext>
            </a:extLst>
          </p:cNvPr>
          <p:cNvSpPr/>
          <p:nvPr/>
        </p:nvSpPr>
        <p:spPr>
          <a:xfrm>
            <a:off x="318254"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8063A0D-628A-094C-91CC-C25D2AF457AE}"/>
              </a:ext>
            </a:extLst>
          </p:cNvPr>
          <p:cNvSpPr txBox="1"/>
          <p:nvPr/>
        </p:nvSpPr>
        <p:spPr>
          <a:xfrm rot="16200000">
            <a:off x="-291683" y="2541743"/>
            <a:ext cx="952697" cy="369332"/>
          </a:xfrm>
          <a:prstGeom prst="rect">
            <a:avLst/>
          </a:prstGeom>
          <a:noFill/>
        </p:spPr>
        <p:txBody>
          <a:bodyPr wrap="none" rtlCol="0">
            <a:spAutoFit/>
          </a:bodyPr>
          <a:lstStyle/>
          <a:p>
            <a:r>
              <a:rPr lang="en-US" dirty="0"/>
              <a:t>region 1</a:t>
            </a:r>
          </a:p>
        </p:txBody>
      </p:sp>
      <p:sp>
        <p:nvSpPr>
          <p:cNvPr id="11" name="TextBox 10">
            <a:extLst>
              <a:ext uri="{FF2B5EF4-FFF2-40B4-BE49-F238E27FC236}">
                <a16:creationId xmlns:a16="http://schemas.microsoft.com/office/drawing/2014/main" id="{67588546-85DC-E949-8219-C2B4B9F85DCD}"/>
              </a:ext>
            </a:extLst>
          </p:cNvPr>
          <p:cNvSpPr txBox="1"/>
          <p:nvPr/>
        </p:nvSpPr>
        <p:spPr>
          <a:xfrm rot="16200000">
            <a:off x="-291681" y="3851424"/>
            <a:ext cx="952697" cy="369332"/>
          </a:xfrm>
          <a:prstGeom prst="rect">
            <a:avLst/>
          </a:prstGeom>
          <a:noFill/>
        </p:spPr>
        <p:txBody>
          <a:bodyPr wrap="none" rtlCol="0">
            <a:spAutoFit/>
          </a:bodyPr>
          <a:lstStyle/>
          <a:p>
            <a:r>
              <a:rPr lang="en-US" dirty="0"/>
              <a:t>region 2</a:t>
            </a:r>
          </a:p>
        </p:txBody>
      </p:sp>
      <p:sp>
        <p:nvSpPr>
          <p:cNvPr id="12" name="TextBox 11">
            <a:extLst>
              <a:ext uri="{FF2B5EF4-FFF2-40B4-BE49-F238E27FC236}">
                <a16:creationId xmlns:a16="http://schemas.microsoft.com/office/drawing/2014/main" id="{48765A7F-0A40-B348-9CEF-B1B4E2C3BFA5}"/>
              </a:ext>
            </a:extLst>
          </p:cNvPr>
          <p:cNvSpPr txBox="1"/>
          <p:nvPr/>
        </p:nvSpPr>
        <p:spPr>
          <a:xfrm rot="16200000">
            <a:off x="-245097" y="1386449"/>
            <a:ext cx="859531" cy="369332"/>
          </a:xfrm>
          <a:prstGeom prst="rect">
            <a:avLst/>
          </a:prstGeom>
          <a:noFill/>
        </p:spPr>
        <p:txBody>
          <a:bodyPr wrap="none" rtlCol="0">
            <a:spAutoFit/>
          </a:bodyPr>
          <a:lstStyle/>
          <a:p>
            <a:r>
              <a:rPr lang="en-US" dirty="0"/>
              <a:t>sample</a:t>
            </a:r>
          </a:p>
        </p:txBody>
      </p:sp>
      <p:sp>
        <p:nvSpPr>
          <p:cNvPr id="13" name="TextBox 12">
            <a:extLst>
              <a:ext uri="{FF2B5EF4-FFF2-40B4-BE49-F238E27FC236}">
                <a16:creationId xmlns:a16="http://schemas.microsoft.com/office/drawing/2014/main" id="{0C327E6E-5F7D-BD4C-A764-D5CE28A20E39}"/>
              </a:ext>
            </a:extLst>
          </p:cNvPr>
          <p:cNvSpPr txBox="1"/>
          <p:nvPr/>
        </p:nvSpPr>
        <p:spPr>
          <a:xfrm>
            <a:off x="246423" y="514487"/>
            <a:ext cx="593432" cy="369332"/>
          </a:xfrm>
          <a:prstGeom prst="rect">
            <a:avLst/>
          </a:prstGeom>
          <a:noFill/>
        </p:spPr>
        <p:txBody>
          <a:bodyPr wrap="none" rtlCol="0">
            <a:spAutoFit/>
          </a:bodyPr>
          <a:lstStyle/>
          <a:p>
            <a:r>
              <a:rPr lang="en-US" dirty="0"/>
              <a:t>x</a:t>
            </a:r>
            <a:r>
              <a:rPr lang="en-US" baseline="-25000" dirty="0"/>
              <a:t>1</a:t>
            </a:r>
            <a:r>
              <a:rPr lang="en-US" dirty="0"/>
              <a:t> x</a:t>
            </a:r>
            <a:r>
              <a:rPr lang="en-US" baseline="-25000" dirty="0"/>
              <a:t>2</a:t>
            </a:r>
          </a:p>
        </p:txBody>
      </p:sp>
      <p:grpSp>
        <p:nvGrpSpPr>
          <p:cNvPr id="47" name="Group 46">
            <a:extLst>
              <a:ext uri="{FF2B5EF4-FFF2-40B4-BE49-F238E27FC236}">
                <a16:creationId xmlns:a16="http://schemas.microsoft.com/office/drawing/2014/main" id="{1FB1C347-971A-454E-A603-7DDBE1C07397}"/>
              </a:ext>
            </a:extLst>
          </p:cNvPr>
          <p:cNvGrpSpPr/>
          <p:nvPr/>
        </p:nvGrpSpPr>
        <p:grpSpPr>
          <a:xfrm>
            <a:off x="672616" y="748150"/>
            <a:ext cx="1462587" cy="1178935"/>
            <a:chOff x="1148104" y="787906"/>
            <a:chExt cx="1462587" cy="1178935"/>
          </a:xfrm>
        </p:grpSpPr>
        <p:sp>
          <p:nvSpPr>
            <p:cNvPr id="33" name="TextBox 32">
              <a:extLst>
                <a:ext uri="{FF2B5EF4-FFF2-40B4-BE49-F238E27FC236}">
                  <a16:creationId xmlns:a16="http://schemas.microsoft.com/office/drawing/2014/main" id="{7FA815B1-88C9-594F-A265-6D93E9C075A6}"/>
                </a:ext>
              </a:extLst>
            </p:cNvPr>
            <p:cNvSpPr txBox="1"/>
            <p:nvPr/>
          </p:nvSpPr>
          <p:spPr>
            <a:xfrm>
              <a:off x="1630017" y="1205948"/>
              <a:ext cx="32412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004CE5BE-9B8F-0A40-866D-B2A635C5CA74}"/>
                </a:ext>
              </a:extLst>
            </p:cNvPr>
            <p:cNvSpPr txBox="1"/>
            <p:nvPr/>
          </p:nvSpPr>
          <p:spPr>
            <a:xfrm>
              <a:off x="1782417" y="1318592"/>
              <a:ext cx="324128"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1094F270-5FCB-3D46-BD4F-C9622FAC6025}"/>
                </a:ext>
              </a:extLst>
            </p:cNvPr>
            <p:cNvSpPr txBox="1"/>
            <p:nvPr/>
          </p:nvSpPr>
          <p:spPr>
            <a:xfrm>
              <a:off x="1934817" y="1099931"/>
              <a:ext cx="324128" cy="369332"/>
            </a:xfrm>
            <a:prstGeom prst="rect">
              <a:avLst/>
            </a:prstGeom>
            <a:noFill/>
          </p:spPr>
          <p:txBody>
            <a:bodyPr wrap="none" rtlCol="0">
              <a:spAutoFit/>
            </a:bodyPr>
            <a:lstStyle/>
            <a:p>
              <a:r>
                <a:rPr lang="en-US" dirty="0"/>
                <a:t>●</a:t>
              </a:r>
            </a:p>
          </p:txBody>
        </p:sp>
        <p:sp>
          <p:nvSpPr>
            <p:cNvPr id="36" name="TextBox 35">
              <a:extLst>
                <a:ext uri="{FF2B5EF4-FFF2-40B4-BE49-F238E27FC236}">
                  <a16:creationId xmlns:a16="http://schemas.microsoft.com/office/drawing/2014/main" id="{870C6968-F3D7-134D-A87C-384C7B67B8FD}"/>
                </a:ext>
              </a:extLst>
            </p:cNvPr>
            <p:cNvSpPr txBox="1"/>
            <p:nvPr/>
          </p:nvSpPr>
          <p:spPr>
            <a:xfrm>
              <a:off x="2087217" y="841516"/>
              <a:ext cx="324128" cy="369332"/>
            </a:xfrm>
            <a:prstGeom prst="rect">
              <a:avLst/>
            </a:prstGeom>
            <a:noFill/>
          </p:spPr>
          <p:txBody>
            <a:bodyPr wrap="none" rtlCol="0">
              <a:spAutoFit/>
            </a:bodyPr>
            <a:lstStyle/>
            <a:p>
              <a:r>
                <a:rPr lang="en-US" dirty="0"/>
                <a:t>●</a:t>
              </a:r>
            </a:p>
          </p:txBody>
        </p:sp>
        <p:sp>
          <p:nvSpPr>
            <p:cNvPr id="37" name="TextBox 36">
              <a:extLst>
                <a:ext uri="{FF2B5EF4-FFF2-40B4-BE49-F238E27FC236}">
                  <a16:creationId xmlns:a16="http://schemas.microsoft.com/office/drawing/2014/main" id="{3C85BF6B-82A8-0447-AEC4-B9F0B6F3561D}"/>
                </a:ext>
              </a:extLst>
            </p:cNvPr>
            <p:cNvSpPr txBox="1"/>
            <p:nvPr/>
          </p:nvSpPr>
          <p:spPr>
            <a:xfrm>
              <a:off x="2239617" y="914400"/>
              <a:ext cx="324128" cy="369332"/>
            </a:xfrm>
            <a:prstGeom prst="rect">
              <a:avLst/>
            </a:prstGeom>
            <a:noFill/>
          </p:spPr>
          <p:txBody>
            <a:bodyPr wrap="none" rtlCol="0">
              <a:spAutoFit/>
            </a:bodyPr>
            <a:lstStyle/>
            <a:p>
              <a:r>
                <a:rPr lang="en-US" dirty="0"/>
                <a:t>●</a:t>
              </a:r>
            </a:p>
          </p:txBody>
        </p:sp>
        <p:sp>
          <p:nvSpPr>
            <p:cNvPr id="38" name="Oval 37">
              <a:extLst>
                <a:ext uri="{FF2B5EF4-FFF2-40B4-BE49-F238E27FC236}">
                  <a16:creationId xmlns:a16="http://schemas.microsoft.com/office/drawing/2014/main" id="{126A4D7C-71A8-7B41-989D-C17BF03C8189}"/>
                </a:ext>
              </a:extLst>
            </p:cNvPr>
            <p:cNvSpPr/>
            <p:nvPr/>
          </p:nvSpPr>
          <p:spPr>
            <a:xfrm rot="19749301">
              <a:off x="1644579" y="1045790"/>
              <a:ext cx="940904" cy="404192"/>
            </a:xfrm>
            <a:prstGeom prst="ellipse">
              <a:avLst/>
            </a:prstGeom>
            <a:no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63BFA64-FEF6-F541-A63D-5E14110F58BC}"/>
                </a:ext>
              </a:extLst>
            </p:cNvPr>
            <p:cNvCxnSpPr>
              <a:cxnSpLocks/>
            </p:cNvCxnSpPr>
            <p:nvPr/>
          </p:nvCxnSpPr>
          <p:spPr>
            <a:xfrm flipV="1">
              <a:off x="1543986" y="787906"/>
              <a:ext cx="6639" cy="8747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21EA75B-C023-D341-A4B4-D6A3A5B017E1}"/>
                </a:ext>
              </a:extLst>
            </p:cNvPr>
            <p:cNvCxnSpPr>
              <a:cxnSpLocks/>
            </p:cNvCxnSpPr>
            <p:nvPr/>
          </p:nvCxnSpPr>
          <p:spPr>
            <a:xfrm flipV="1">
              <a:off x="1550625" y="1624311"/>
              <a:ext cx="1060066" cy="186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5A226227-6696-884D-BE3E-53FAEBBC1D80}"/>
                </a:ext>
              </a:extLst>
            </p:cNvPr>
            <p:cNvSpPr txBox="1"/>
            <p:nvPr/>
          </p:nvSpPr>
          <p:spPr>
            <a:xfrm>
              <a:off x="1878308" y="1597509"/>
              <a:ext cx="362600" cy="369332"/>
            </a:xfrm>
            <a:prstGeom prst="rect">
              <a:avLst/>
            </a:prstGeom>
            <a:noFill/>
          </p:spPr>
          <p:txBody>
            <a:bodyPr wrap="none" rtlCol="0">
              <a:spAutoFit/>
            </a:bodyPr>
            <a:lstStyle/>
            <a:p>
              <a:r>
                <a:rPr lang="en-US" dirty="0"/>
                <a:t>x</a:t>
              </a:r>
              <a:r>
                <a:rPr lang="en-US" baseline="-25000" dirty="0"/>
                <a:t>1</a:t>
              </a:r>
            </a:p>
          </p:txBody>
        </p:sp>
        <p:sp>
          <p:nvSpPr>
            <p:cNvPr id="44" name="TextBox 43">
              <a:extLst>
                <a:ext uri="{FF2B5EF4-FFF2-40B4-BE49-F238E27FC236}">
                  <a16:creationId xmlns:a16="http://schemas.microsoft.com/office/drawing/2014/main" id="{1D79EFAA-7EAA-464C-8177-F71B5DF58449}"/>
                </a:ext>
              </a:extLst>
            </p:cNvPr>
            <p:cNvSpPr txBox="1"/>
            <p:nvPr/>
          </p:nvSpPr>
          <p:spPr>
            <a:xfrm rot="16200000">
              <a:off x="1125021" y="992460"/>
              <a:ext cx="415498" cy="369332"/>
            </a:xfrm>
            <a:prstGeom prst="rect">
              <a:avLst/>
            </a:prstGeom>
            <a:noFill/>
          </p:spPr>
          <p:txBody>
            <a:bodyPr wrap="none" rtlCol="0">
              <a:spAutoFit/>
            </a:bodyPr>
            <a:lstStyle/>
            <a:p>
              <a:r>
                <a:rPr lang="en-US" dirty="0"/>
                <a:t> x</a:t>
              </a:r>
              <a:r>
                <a:rPr lang="en-US" baseline="-25000" dirty="0"/>
                <a:t>2</a:t>
              </a:r>
            </a:p>
          </p:txBody>
        </p:sp>
      </p:grpSp>
      <p:cxnSp>
        <p:nvCxnSpPr>
          <p:cNvPr id="52" name="Straight Connector 51">
            <a:extLst>
              <a:ext uri="{FF2B5EF4-FFF2-40B4-BE49-F238E27FC236}">
                <a16:creationId xmlns:a16="http://schemas.microsoft.com/office/drawing/2014/main" id="{C7CCF9BC-4BA9-6A42-946E-8E2D8EADA2FD}"/>
              </a:ext>
            </a:extLst>
          </p:cNvPr>
          <p:cNvCxnSpPr>
            <a:cxnSpLocks/>
          </p:cNvCxnSpPr>
          <p:nvPr/>
        </p:nvCxnSpPr>
        <p:spPr>
          <a:xfrm>
            <a:off x="1009230" y="2813351"/>
            <a:ext cx="837339" cy="0"/>
          </a:xfrm>
          <a:prstGeom prst="line">
            <a:avLst/>
          </a:prstGeom>
          <a:ln w="28575">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7E1674C-C6E8-E14B-ACE2-E5EADC576CC3}"/>
              </a:ext>
            </a:extLst>
          </p:cNvPr>
          <p:cNvSpPr txBox="1"/>
          <p:nvPr/>
        </p:nvSpPr>
        <p:spPr>
          <a:xfrm>
            <a:off x="1264388" y="2893645"/>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54" name="Straight Connector 53">
            <a:extLst>
              <a:ext uri="{FF2B5EF4-FFF2-40B4-BE49-F238E27FC236}">
                <a16:creationId xmlns:a16="http://schemas.microsoft.com/office/drawing/2014/main" id="{56B789CE-0F3B-834D-B8B1-433F06A2D031}"/>
              </a:ext>
            </a:extLst>
          </p:cNvPr>
          <p:cNvCxnSpPr>
            <a:cxnSpLocks/>
          </p:cNvCxnSpPr>
          <p:nvPr/>
        </p:nvCxnSpPr>
        <p:spPr>
          <a:xfrm flipV="1">
            <a:off x="1171623" y="2616010"/>
            <a:ext cx="0" cy="192108"/>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C27D00A-79F9-1F40-A824-B49C7810A076}"/>
              </a:ext>
            </a:extLst>
          </p:cNvPr>
          <p:cNvCxnSpPr>
            <a:cxnSpLocks/>
          </p:cNvCxnSpPr>
          <p:nvPr/>
        </p:nvCxnSpPr>
        <p:spPr>
          <a:xfrm flipV="1">
            <a:off x="1348489" y="2484849"/>
            <a:ext cx="0" cy="321623"/>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F92E33D-C9D0-3840-BD68-890E8C625BFF}"/>
              </a:ext>
            </a:extLst>
          </p:cNvPr>
          <p:cNvCxnSpPr>
            <a:cxnSpLocks/>
          </p:cNvCxnSpPr>
          <p:nvPr/>
        </p:nvCxnSpPr>
        <p:spPr>
          <a:xfrm flipV="1">
            <a:off x="1500889" y="2645660"/>
            <a:ext cx="0" cy="154445"/>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2B25A5A-7698-A54B-B551-DF7C216E0591}"/>
              </a:ext>
            </a:extLst>
          </p:cNvPr>
          <p:cNvCxnSpPr>
            <a:cxnSpLocks/>
          </p:cNvCxnSpPr>
          <p:nvPr/>
        </p:nvCxnSpPr>
        <p:spPr>
          <a:xfrm flipV="1">
            <a:off x="1677755" y="2731013"/>
            <a:ext cx="0" cy="71866"/>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7C05E1E-B231-1244-9164-7AB13935BE72}"/>
              </a:ext>
            </a:extLst>
          </p:cNvPr>
          <p:cNvCxnSpPr>
            <a:cxnSpLocks/>
          </p:cNvCxnSpPr>
          <p:nvPr/>
        </p:nvCxnSpPr>
        <p:spPr>
          <a:xfrm>
            <a:off x="1007612" y="3947152"/>
            <a:ext cx="837339" cy="0"/>
          </a:xfrm>
          <a:prstGeom prst="line">
            <a:avLst/>
          </a:prstGeom>
          <a:ln w="28575">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7885DC41-E7A9-E849-B0CB-203A6B641413}"/>
              </a:ext>
            </a:extLst>
          </p:cNvPr>
          <p:cNvSpPr txBox="1"/>
          <p:nvPr/>
        </p:nvSpPr>
        <p:spPr>
          <a:xfrm>
            <a:off x="1262770" y="3936006"/>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68" name="Straight Connector 67">
            <a:extLst>
              <a:ext uri="{FF2B5EF4-FFF2-40B4-BE49-F238E27FC236}">
                <a16:creationId xmlns:a16="http://schemas.microsoft.com/office/drawing/2014/main" id="{17D57957-2AAF-1947-81CF-4A6663A475E3}"/>
              </a:ext>
            </a:extLst>
          </p:cNvPr>
          <p:cNvCxnSpPr>
            <a:cxnSpLocks/>
          </p:cNvCxnSpPr>
          <p:nvPr/>
        </p:nvCxnSpPr>
        <p:spPr>
          <a:xfrm flipV="1">
            <a:off x="1170005" y="3650777"/>
            <a:ext cx="0" cy="291142"/>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5763CF8-FFE3-6448-8F2D-B1DE0258E194}"/>
              </a:ext>
            </a:extLst>
          </p:cNvPr>
          <p:cNvCxnSpPr>
            <a:cxnSpLocks/>
          </p:cNvCxnSpPr>
          <p:nvPr/>
        </p:nvCxnSpPr>
        <p:spPr>
          <a:xfrm flipV="1">
            <a:off x="1346871" y="3742781"/>
            <a:ext cx="0" cy="197494"/>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6B30ABC-2A3E-7D46-8533-74022FF42A18}"/>
              </a:ext>
            </a:extLst>
          </p:cNvPr>
          <p:cNvCxnSpPr>
            <a:cxnSpLocks/>
          </p:cNvCxnSpPr>
          <p:nvPr/>
        </p:nvCxnSpPr>
        <p:spPr>
          <a:xfrm flipV="1">
            <a:off x="1499271" y="3742781"/>
            <a:ext cx="0" cy="191127"/>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B652EBF-A87B-784C-8F30-29BEFB0A8EDC}"/>
              </a:ext>
            </a:extLst>
          </p:cNvPr>
          <p:cNvCxnSpPr>
            <a:cxnSpLocks/>
          </p:cNvCxnSpPr>
          <p:nvPr/>
        </p:nvCxnSpPr>
        <p:spPr>
          <a:xfrm flipV="1">
            <a:off x="1676137" y="3864814"/>
            <a:ext cx="0" cy="71866"/>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pic>
        <p:nvPicPr>
          <p:cNvPr id="64" name="Picture 63">
            <a:extLst>
              <a:ext uri="{FF2B5EF4-FFF2-40B4-BE49-F238E27FC236}">
                <a16:creationId xmlns:a16="http://schemas.microsoft.com/office/drawing/2014/main" id="{50AFA9AF-168B-B04A-BF42-2D773998463C}"/>
              </a:ext>
            </a:extLst>
          </p:cNvPr>
          <p:cNvPicPr>
            <a:picLocks noChangeAspect="1"/>
          </p:cNvPicPr>
          <p:nvPr/>
        </p:nvPicPr>
        <p:blipFill rotWithShape="1">
          <a:blip r:embed="rId2"/>
          <a:srcRect l="66097" t="-14155" r="-1617"/>
          <a:stretch/>
        </p:blipFill>
        <p:spPr>
          <a:xfrm>
            <a:off x="6761046" y="145155"/>
            <a:ext cx="1028054" cy="369332"/>
          </a:xfrm>
          <a:prstGeom prst="rect">
            <a:avLst/>
          </a:prstGeom>
        </p:spPr>
      </p:pic>
      <p:sp>
        <p:nvSpPr>
          <p:cNvPr id="16" name="TextBox 15">
            <a:extLst>
              <a:ext uri="{FF2B5EF4-FFF2-40B4-BE49-F238E27FC236}">
                <a16:creationId xmlns:a16="http://schemas.microsoft.com/office/drawing/2014/main" id="{C7553F0E-9B4B-144E-B006-4520DD922137}"/>
              </a:ext>
            </a:extLst>
          </p:cNvPr>
          <p:cNvSpPr txBox="1"/>
          <p:nvPr/>
        </p:nvSpPr>
        <p:spPr>
          <a:xfrm>
            <a:off x="1025813" y="2239175"/>
            <a:ext cx="853119" cy="276999"/>
          </a:xfrm>
          <a:prstGeom prst="rect">
            <a:avLst/>
          </a:prstGeom>
          <a:noFill/>
        </p:spPr>
        <p:txBody>
          <a:bodyPr wrap="none" rtlCol="0">
            <a:spAutoFit/>
          </a:bodyPr>
          <a:lstStyle/>
          <a:p>
            <a:r>
              <a:rPr lang="en-US" sz="1200" dirty="0"/>
              <a:t>p</a:t>
            </a:r>
            <a:r>
              <a:rPr lang="en-US" sz="1200" baseline="-25000" dirty="0"/>
              <a:t>1</a:t>
            </a:r>
            <a:r>
              <a:rPr lang="en-US" sz="1200" dirty="0"/>
              <a:t> p</a:t>
            </a:r>
            <a:r>
              <a:rPr lang="en-US" sz="1200" baseline="-25000" dirty="0"/>
              <a:t>2</a:t>
            </a:r>
            <a:r>
              <a:rPr lang="en-US" sz="1200" dirty="0"/>
              <a:t> p</a:t>
            </a:r>
            <a:r>
              <a:rPr lang="en-US" sz="1200" baseline="-25000" dirty="0"/>
              <a:t>3</a:t>
            </a:r>
            <a:r>
              <a:rPr lang="en-US" sz="1200" dirty="0"/>
              <a:t> </a:t>
            </a:r>
            <a:r>
              <a:rPr lang="en-US" sz="1200" dirty="0" err="1"/>
              <a:t>p</a:t>
            </a:r>
            <a:r>
              <a:rPr lang="en-US" sz="1200" baseline="-25000" dirty="0" err="1"/>
              <a:t>K</a:t>
            </a:r>
            <a:r>
              <a:rPr lang="en-US" sz="1200" dirty="0"/>
              <a:t> </a:t>
            </a:r>
          </a:p>
        </p:txBody>
      </p:sp>
      <p:sp>
        <p:nvSpPr>
          <p:cNvPr id="65" name="TextBox 64">
            <a:extLst>
              <a:ext uri="{FF2B5EF4-FFF2-40B4-BE49-F238E27FC236}">
                <a16:creationId xmlns:a16="http://schemas.microsoft.com/office/drawing/2014/main" id="{16CA45A3-30D2-6246-9E15-6ECF76B8986F}"/>
              </a:ext>
            </a:extLst>
          </p:cNvPr>
          <p:cNvSpPr txBox="1"/>
          <p:nvPr/>
        </p:nvSpPr>
        <p:spPr>
          <a:xfrm>
            <a:off x="1036568" y="2786149"/>
            <a:ext cx="797013" cy="253916"/>
          </a:xfrm>
          <a:prstGeom prst="rect">
            <a:avLst/>
          </a:prstGeom>
          <a:noFill/>
        </p:spPr>
        <p:txBody>
          <a:bodyPr wrap="none" rtlCol="0">
            <a:spAutoFit/>
          </a:bodyPr>
          <a:lstStyle/>
          <a:p>
            <a:r>
              <a:rPr lang="en-US" sz="1050" dirty="0"/>
              <a:t>1    2   3   K</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F7476C-765F-D84C-B52D-0FA459CE6661}"/>
                  </a:ext>
                </a:extLst>
              </p:cNvPr>
              <p:cNvSpPr txBox="1"/>
              <p:nvPr/>
            </p:nvSpPr>
            <p:spPr>
              <a:xfrm>
                <a:off x="2333518" y="1002492"/>
                <a:ext cx="681048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Alternatively, use normal, matching information from ACS tables: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 </m:t>
                    </m:r>
                    <m:r>
                      <a:rPr lang="en-US" b="0" i="1" smtClean="0">
                        <a:latin typeface="Cambria Math" panose="02040503050406030204" pitchFamily="18" charset="0"/>
                      </a:rPr>
                      <m:t>𝑀𝑂𝐸</m:t>
                    </m:r>
                    <m:r>
                      <a:rPr lang="en-US" b="0" i="1" smtClean="0">
                        <a:latin typeface="Cambria Math" panose="02040503050406030204" pitchFamily="18" charset="0"/>
                      </a:rPr>
                      <m:t>=1.65</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oMath>
                </a14:m>
                <a:r>
                  <a:rPr lang="en-US" dirty="0"/>
                  <a:t> to specify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Set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oMath>
                </a14:m>
                <a:r>
                  <a:rPr lang="en-US" dirty="0"/>
                  <a:t> such that</a:t>
                </a:r>
              </a:p>
              <a:p>
                <a:pPr marL="285750" indent="-285750">
                  <a:buFont typeface="Arial" panose="020B0604020202020204" pitchFamily="34" charset="0"/>
                  <a:buChar char="•"/>
                </a:pPr>
                <a:endParaRPr lang="en-US" dirty="0"/>
              </a:p>
            </p:txBody>
          </p:sp>
        </mc:Choice>
        <mc:Fallback xmlns="">
          <p:sp>
            <p:nvSpPr>
              <p:cNvPr id="17" name="TextBox 16">
                <a:extLst>
                  <a:ext uri="{FF2B5EF4-FFF2-40B4-BE49-F238E27FC236}">
                    <a16:creationId xmlns:a16="http://schemas.microsoft.com/office/drawing/2014/main" id="{A7F7476C-765F-D84C-B52D-0FA459CE6661}"/>
                  </a:ext>
                </a:extLst>
              </p:cNvPr>
              <p:cNvSpPr txBox="1">
                <a:spLocks noRot="1" noChangeAspect="1" noMove="1" noResize="1" noEditPoints="1" noAdjustHandles="1" noChangeArrowheads="1" noChangeShapeType="1" noTextEdit="1"/>
              </p:cNvSpPr>
              <p:nvPr/>
            </p:nvSpPr>
            <p:spPr>
              <a:xfrm>
                <a:off x="2333518" y="1002492"/>
                <a:ext cx="6810481" cy="2585323"/>
              </a:xfrm>
              <a:prstGeom prst="rect">
                <a:avLst/>
              </a:prstGeom>
              <a:blipFill>
                <a:blip r:embed="rId3"/>
                <a:stretch>
                  <a:fillRect l="-559" t="-9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B6D1AB4-E867-2D41-9EF6-166F8FF1FCCB}"/>
              </a:ext>
            </a:extLst>
          </p:cNvPr>
          <p:cNvPicPr>
            <a:picLocks noChangeAspect="1"/>
          </p:cNvPicPr>
          <p:nvPr/>
        </p:nvPicPr>
        <p:blipFill>
          <a:blip r:embed="rId4"/>
          <a:stretch>
            <a:fillRect/>
          </a:stretch>
        </p:blipFill>
        <p:spPr>
          <a:xfrm>
            <a:off x="3028348" y="1835079"/>
            <a:ext cx="3360928" cy="959370"/>
          </a:xfrm>
          <a:prstGeom prst="rect">
            <a:avLst/>
          </a:prstGeom>
        </p:spPr>
      </p:pic>
      <p:sp>
        <p:nvSpPr>
          <p:cNvPr id="15" name="TextBox 14">
            <a:extLst>
              <a:ext uri="{FF2B5EF4-FFF2-40B4-BE49-F238E27FC236}">
                <a16:creationId xmlns:a16="http://schemas.microsoft.com/office/drawing/2014/main" id="{11589CAA-9F96-8841-B971-19C8113AB586}"/>
              </a:ext>
            </a:extLst>
          </p:cNvPr>
          <p:cNvSpPr txBox="1"/>
          <p:nvPr/>
        </p:nvSpPr>
        <p:spPr>
          <a:xfrm>
            <a:off x="6541496" y="3383723"/>
            <a:ext cx="2031775" cy="307777"/>
          </a:xfrm>
          <a:prstGeom prst="rect">
            <a:avLst/>
          </a:prstGeom>
          <a:noFill/>
        </p:spPr>
        <p:txBody>
          <a:bodyPr wrap="none" rtlCol="0">
            <a:spAutoFit/>
          </a:bodyPr>
          <a:lstStyle/>
          <a:p>
            <a:r>
              <a:rPr lang="en-US" sz="1400" dirty="0"/>
              <a:t>matches ACS estimates &amp;</a:t>
            </a:r>
          </a:p>
        </p:txBody>
      </p:sp>
      <p:sp>
        <p:nvSpPr>
          <p:cNvPr id="48" name="TextBox 47">
            <a:extLst>
              <a:ext uri="{FF2B5EF4-FFF2-40B4-BE49-F238E27FC236}">
                <a16:creationId xmlns:a16="http://schemas.microsoft.com/office/drawing/2014/main" id="{5C1E25E8-138D-424C-BDCA-F55D48D7D42F}"/>
              </a:ext>
            </a:extLst>
          </p:cNvPr>
          <p:cNvSpPr txBox="1"/>
          <p:nvPr/>
        </p:nvSpPr>
        <p:spPr>
          <a:xfrm>
            <a:off x="6541496" y="3588892"/>
            <a:ext cx="2134943" cy="307777"/>
          </a:xfrm>
          <a:prstGeom prst="rect">
            <a:avLst/>
          </a:prstGeom>
          <a:noFill/>
        </p:spPr>
        <p:txBody>
          <a:bodyPr wrap="none" rtlCol="0">
            <a:spAutoFit/>
          </a:bodyPr>
          <a:lstStyle/>
          <a:p>
            <a:r>
              <a:rPr lang="en-US" sz="1400" dirty="0"/>
              <a:t>matches average ACS MOE</a:t>
            </a:r>
          </a:p>
        </p:txBody>
      </p:sp>
      <p:pic>
        <p:nvPicPr>
          <p:cNvPr id="14" name="Picture 13">
            <a:extLst>
              <a:ext uri="{FF2B5EF4-FFF2-40B4-BE49-F238E27FC236}">
                <a16:creationId xmlns:a16="http://schemas.microsoft.com/office/drawing/2014/main" id="{1EB4A015-87FF-F044-9AFE-29940B074B7A}"/>
              </a:ext>
            </a:extLst>
          </p:cNvPr>
          <p:cNvPicPr>
            <a:picLocks noChangeAspect="1"/>
          </p:cNvPicPr>
          <p:nvPr/>
        </p:nvPicPr>
        <p:blipFill>
          <a:blip r:embed="rId5"/>
          <a:stretch>
            <a:fillRect/>
          </a:stretch>
        </p:blipFill>
        <p:spPr>
          <a:xfrm>
            <a:off x="3190695" y="3333240"/>
            <a:ext cx="2791241" cy="563429"/>
          </a:xfrm>
          <a:prstGeom prst="rect">
            <a:avLst/>
          </a:prstGeom>
        </p:spPr>
      </p:pic>
      <p:pic>
        <p:nvPicPr>
          <p:cNvPr id="19" name="Picture 18">
            <a:extLst>
              <a:ext uri="{FF2B5EF4-FFF2-40B4-BE49-F238E27FC236}">
                <a16:creationId xmlns:a16="http://schemas.microsoft.com/office/drawing/2014/main" id="{F7FC316B-A5BB-2D41-B285-4661C79AB7BC}"/>
              </a:ext>
            </a:extLst>
          </p:cNvPr>
          <p:cNvPicPr>
            <a:picLocks noChangeAspect="1"/>
          </p:cNvPicPr>
          <p:nvPr/>
        </p:nvPicPr>
        <p:blipFill>
          <a:blip r:embed="rId6"/>
          <a:stretch>
            <a:fillRect/>
          </a:stretch>
        </p:blipFill>
        <p:spPr>
          <a:xfrm>
            <a:off x="3190695" y="4274560"/>
            <a:ext cx="5843234" cy="491604"/>
          </a:xfrm>
          <a:prstGeom prst="rect">
            <a:avLst/>
          </a:prstGeom>
        </p:spPr>
      </p:pic>
    </p:spTree>
    <p:extLst>
      <p:ext uri="{BB962C8B-B14F-4D97-AF65-F5344CB8AC3E}">
        <p14:creationId xmlns:p14="http://schemas.microsoft.com/office/powerpoint/2010/main" val="3489664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51F22-A76C-9645-9E9A-CC4258689410}"/>
              </a:ext>
            </a:extLst>
          </p:cNvPr>
          <p:cNvPicPr>
            <a:picLocks noChangeAspect="1"/>
          </p:cNvPicPr>
          <p:nvPr/>
        </p:nvPicPr>
        <p:blipFill>
          <a:blip r:embed="rId2"/>
          <a:stretch>
            <a:fillRect/>
          </a:stretch>
        </p:blipFill>
        <p:spPr>
          <a:xfrm>
            <a:off x="478851" y="278010"/>
            <a:ext cx="6310536" cy="4732902"/>
          </a:xfrm>
          <a:prstGeom prst="rect">
            <a:avLst/>
          </a:prstGeom>
        </p:spPr>
      </p:pic>
    </p:spTree>
    <p:extLst>
      <p:ext uri="{BB962C8B-B14F-4D97-AF65-F5344CB8AC3E}">
        <p14:creationId xmlns:p14="http://schemas.microsoft.com/office/powerpoint/2010/main" val="3739145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11557" y="599951"/>
            <a:ext cx="752475" cy="4114800"/>
          </a:xfrm>
          <a:prstGeom prst="rect">
            <a:avLst/>
          </a:prstGeom>
        </p:spPr>
      </p:pic>
      <p:sp>
        <p:nvSpPr>
          <p:cNvPr id="7" name="Rectangle 6"/>
          <p:cNvSpPr/>
          <p:nvPr/>
        </p:nvSpPr>
        <p:spPr>
          <a:xfrm>
            <a:off x="1579497" y="4227168"/>
            <a:ext cx="310438" cy="41352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579497" y="3916819"/>
            <a:ext cx="310438" cy="2958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1579497" y="3349629"/>
            <a:ext cx="310438" cy="55648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1579497" y="2664721"/>
            <a:ext cx="310438" cy="6849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p:cNvSpPr txBox="1"/>
          <p:nvPr/>
        </p:nvSpPr>
        <p:spPr>
          <a:xfrm rot="16200000">
            <a:off x="766966" y="2222676"/>
            <a:ext cx="1069524" cy="253916"/>
          </a:xfrm>
          <a:prstGeom prst="rect">
            <a:avLst/>
          </a:prstGeom>
          <a:noFill/>
        </p:spPr>
        <p:txBody>
          <a:bodyPr wrap="none" rtlCol="0">
            <a:spAutoFit/>
          </a:bodyPr>
          <a:lstStyle/>
          <a:p>
            <a:r>
              <a:rPr lang="en-US" sz="1050" dirty="0"/>
              <a:t>all housing units</a:t>
            </a:r>
          </a:p>
        </p:txBody>
      </p:sp>
      <p:sp>
        <p:nvSpPr>
          <p:cNvPr id="12" name="TextBox 11"/>
          <p:cNvSpPr txBox="1"/>
          <p:nvPr/>
        </p:nvSpPr>
        <p:spPr>
          <a:xfrm rot="16200000">
            <a:off x="609522" y="3479090"/>
            <a:ext cx="1709122" cy="253916"/>
          </a:xfrm>
          <a:prstGeom prst="rect">
            <a:avLst/>
          </a:prstGeom>
          <a:noFill/>
        </p:spPr>
        <p:txBody>
          <a:bodyPr wrap="none" rtlCol="0">
            <a:spAutoFit/>
          </a:bodyPr>
          <a:lstStyle/>
          <a:p>
            <a:r>
              <a:rPr lang="en-US" sz="1050" dirty="0"/>
              <a:t>housing units in apartments</a:t>
            </a:r>
          </a:p>
        </p:txBody>
      </p:sp>
      <p:pic>
        <p:nvPicPr>
          <p:cNvPr id="13" name="Picture 12"/>
          <p:cNvPicPr>
            <a:picLocks noChangeAspect="1"/>
          </p:cNvPicPr>
          <p:nvPr/>
        </p:nvPicPr>
        <p:blipFill>
          <a:blip r:embed="rId2"/>
          <a:stretch>
            <a:fillRect/>
          </a:stretch>
        </p:blipFill>
        <p:spPr>
          <a:xfrm>
            <a:off x="2625743" y="599951"/>
            <a:ext cx="752475" cy="4114800"/>
          </a:xfrm>
          <a:prstGeom prst="rect">
            <a:avLst/>
          </a:prstGeom>
        </p:spPr>
      </p:pic>
      <p:sp>
        <p:nvSpPr>
          <p:cNvPr id="14" name="Rectangle 13"/>
          <p:cNvSpPr/>
          <p:nvPr/>
        </p:nvSpPr>
        <p:spPr>
          <a:xfrm>
            <a:off x="3109761" y="684908"/>
            <a:ext cx="310438" cy="3955782"/>
          </a:xfrm>
          <a:prstGeom prst="rect">
            <a:avLst/>
          </a:prstGeom>
          <a:solidFill>
            <a:srgbClr val="0000FF">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593683" y="4227168"/>
            <a:ext cx="310438" cy="413522"/>
          </a:xfrm>
          <a:prstGeom prst="rect">
            <a:avLst/>
          </a:prstGeom>
          <a:pattFill prst="wdDnDiag">
            <a:fgClr>
              <a:srgbClr val="0000FF"/>
            </a:fgClr>
            <a:bgClr>
              <a:schemeClr val="bg1"/>
            </a:bgClr>
          </a:patt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2593683" y="3927521"/>
            <a:ext cx="310438" cy="295803"/>
          </a:xfrm>
          <a:prstGeom prst="rect">
            <a:avLst/>
          </a:prstGeom>
          <a:pattFill prst="wdDnDiag">
            <a:fgClr>
              <a:srgbClr val="0000FF"/>
            </a:fgClr>
            <a:bgClr>
              <a:schemeClr val="bg1"/>
            </a:bgClr>
          </a:patt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2593683" y="3360331"/>
            <a:ext cx="310438" cy="556488"/>
          </a:xfrm>
          <a:prstGeom prst="rect">
            <a:avLst/>
          </a:prstGeom>
          <a:pattFill prst="wdDnDiag">
            <a:fgClr>
              <a:srgbClr val="0000FF"/>
            </a:fgClr>
            <a:bgClr>
              <a:schemeClr val="bg1"/>
            </a:bgClr>
          </a:patt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2593683" y="2664721"/>
            <a:ext cx="310438" cy="684908"/>
          </a:xfrm>
          <a:prstGeom prst="rect">
            <a:avLst/>
          </a:prstGeom>
          <a:pattFill prst="wdDnDiag">
            <a:fgClr>
              <a:srgbClr val="0000FF"/>
            </a:fgClr>
            <a:bgClr>
              <a:schemeClr val="bg1"/>
            </a:bgClr>
          </a:patt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TextBox 20"/>
          <p:cNvSpPr txBox="1"/>
          <p:nvPr/>
        </p:nvSpPr>
        <p:spPr>
          <a:xfrm>
            <a:off x="2577342" y="4700726"/>
            <a:ext cx="764953" cy="415498"/>
          </a:xfrm>
          <a:prstGeom prst="rect">
            <a:avLst/>
          </a:prstGeom>
          <a:noFill/>
          <a:ln>
            <a:noFill/>
          </a:ln>
        </p:spPr>
        <p:txBody>
          <a:bodyPr wrap="none" rtlCol="0">
            <a:spAutoFit/>
          </a:bodyPr>
          <a:lstStyle/>
          <a:p>
            <a:r>
              <a:rPr lang="en-US" sz="1050" dirty="0">
                <a:solidFill>
                  <a:srgbClr val="0000FF"/>
                </a:solidFill>
              </a:rPr>
              <a:t>real estate</a:t>
            </a:r>
          </a:p>
          <a:p>
            <a:r>
              <a:rPr lang="en-US" sz="1050" dirty="0">
                <a:solidFill>
                  <a:srgbClr val="0000FF"/>
                </a:solidFill>
              </a:rPr>
              <a:t>tax data</a:t>
            </a:r>
          </a:p>
        </p:txBody>
      </p:sp>
      <p:sp>
        <p:nvSpPr>
          <p:cNvPr id="22" name="TextBox 21"/>
          <p:cNvSpPr txBox="1"/>
          <p:nvPr/>
        </p:nvSpPr>
        <p:spPr>
          <a:xfrm rot="16200000">
            <a:off x="1209417" y="227312"/>
            <a:ext cx="814647" cy="230832"/>
          </a:xfrm>
          <a:prstGeom prst="rect">
            <a:avLst/>
          </a:prstGeom>
          <a:noFill/>
        </p:spPr>
        <p:txBody>
          <a:bodyPr wrap="none" rtlCol="0">
            <a:spAutoFit/>
          </a:bodyPr>
          <a:lstStyle/>
          <a:p>
            <a:r>
              <a:rPr lang="en-US" sz="900" dirty="0"/>
              <a:t>dwelling area</a:t>
            </a:r>
          </a:p>
        </p:txBody>
      </p:sp>
      <p:sp>
        <p:nvSpPr>
          <p:cNvPr id="23" name="TextBox 22"/>
          <p:cNvSpPr txBox="1"/>
          <p:nvPr/>
        </p:nvSpPr>
        <p:spPr>
          <a:xfrm rot="16200000">
            <a:off x="1431015" y="249503"/>
            <a:ext cx="747320" cy="230832"/>
          </a:xfrm>
          <a:prstGeom prst="rect">
            <a:avLst/>
          </a:prstGeom>
          <a:noFill/>
        </p:spPr>
        <p:txBody>
          <a:bodyPr wrap="none" rtlCol="0">
            <a:spAutoFit/>
          </a:bodyPr>
          <a:lstStyle/>
          <a:p>
            <a:r>
              <a:rPr lang="en-US" sz="900" dirty="0"/>
              <a:t># bedrooms</a:t>
            </a:r>
          </a:p>
        </p:txBody>
      </p:sp>
      <p:sp>
        <p:nvSpPr>
          <p:cNvPr id="24" name="TextBox 23"/>
          <p:cNvSpPr txBox="1"/>
          <p:nvPr/>
        </p:nvSpPr>
        <p:spPr>
          <a:xfrm rot="16200000">
            <a:off x="1587191" y="243649"/>
            <a:ext cx="779381" cy="230832"/>
          </a:xfrm>
          <a:prstGeom prst="rect">
            <a:avLst/>
          </a:prstGeom>
          <a:noFill/>
        </p:spPr>
        <p:txBody>
          <a:bodyPr wrap="none" rtlCol="0">
            <a:spAutoFit/>
          </a:bodyPr>
          <a:lstStyle/>
          <a:p>
            <a:r>
              <a:rPr lang="en-US" sz="900" dirty="0" err="1"/>
              <a:t>dist</a:t>
            </a:r>
            <a:r>
              <a:rPr lang="en-US" sz="900" dirty="0"/>
              <a:t> to water</a:t>
            </a:r>
          </a:p>
        </p:txBody>
      </p:sp>
      <p:sp>
        <p:nvSpPr>
          <p:cNvPr id="25" name="TextBox 24"/>
          <p:cNvSpPr txBox="1"/>
          <p:nvPr/>
        </p:nvSpPr>
        <p:spPr>
          <a:xfrm rot="16200000">
            <a:off x="1892145" y="359027"/>
            <a:ext cx="506870" cy="230832"/>
          </a:xfrm>
          <a:prstGeom prst="rect">
            <a:avLst/>
          </a:prstGeom>
          <a:noFill/>
        </p:spPr>
        <p:txBody>
          <a:bodyPr wrap="none" rtlCol="0">
            <a:spAutoFit/>
          </a:bodyPr>
          <a:lstStyle/>
          <a:p>
            <a:r>
              <a:rPr lang="en-US" sz="900" dirty="0" err="1"/>
              <a:t>hh</a:t>
            </a:r>
            <a:r>
              <a:rPr lang="en-US" sz="900" dirty="0"/>
              <a:t> size</a:t>
            </a:r>
          </a:p>
        </p:txBody>
      </p:sp>
      <p:sp>
        <p:nvSpPr>
          <p:cNvPr id="26" name="TextBox 25"/>
          <p:cNvSpPr txBox="1"/>
          <p:nvPr/>
        </p:nvSpPr>
        <p:spPr>
          <a:xfrm rot="16200000">
            <a:off x="1981222" y="275639"/>
            <a:ext cx="679994" cy="230832"/>
          </a:xfrm>
          <a:prstGeom prst="rect">
            <a:avLst/>
          </a:prstGeom>
          <a:noFill/>
        </p:spPr>
        <p:txBody>
          <a:bodyPr wrap="none" rtlCol="0">
            <a:spAutoFit/>
          </a:bodyPr>
          <a:lstStyle/>
          <a:p>
            <a:r>
              <a:rPr lang="en-US" sz="900" dirty="0" err="1"/>
              <a:t>hh</a:t>
            </a:r>
            <a:r>
              <a:rPr lang="en-US" sz="900" dirty="0"/>
              <a:t> income</a:t>
            </a:r>
          </a:p>
        </p:txBody>
      </p:sp>
      <p:sp>
        <p:nvSpPr>
          <p:cNvPr id="28" name="TextBox 27"/>
          <p:cNvSpPr txBox="1"/>
          <p:nvPr/>
        </p:nvSpPr>
        <p:spPr>
          <a:xfrm>
            <a:off x="1523569" y="4700726"/>
            <a:ext cx="776175" cy="253916"/>
          </a:xfrm>
          <a:prstGeom prst="rect">
            <a:avLst/>
          </a:prstGeom>
          <a:noFill/>
        </p:spPr>
        <p:txBody>
          <a:bodyPr wrap="none" rtlCol="0">
            <a:spAutoFit/>
          </a:bodyPr>
          <a:lstStyle/>
          <a:p>
            <a:r>
              <a:rPr lang="en-US" sz="1050" dirty="0"/>
              <a:t>Population</a:t>
            </a:r>
          </a:p>
        </p:txBody>
      </p:sp>
      <p:pic>
        <p:nvPicPr>
          <p:cNvPr id="29" name="Picture 28"/>
          <p:cNvPicPr>
            <a:picLocks noChangeAspect="1"/>
          </p:cNvPicPr>
          <p:nvPr/>
        </p:nvPicPr>
        <p:blipFill>
          <a:blip r:embed="rId2"/>
          <a:stretch>
            <a:fillRect/>
          </a:stretch>
        </p:blipFill>
        <p:spPr>
          <a:xfrm>
            <a:off x="3702523" y="585925"/>
            <a:ext cx="752475" cy="4114800"/>
          </a:xfrm>
          <a:prstGeom prst="rect">
            <a:avLst/>
          </a:prstGeom>
        </p:spPr>
      </p:pic>
      <p:sp>
        <p:nvSpPr>
          <p:cNvPr id="30" name="Rectangle 29"/>
          <p:cNvSpPr/>
          <p:nvPr/>
        </p:nvSpPr>
        <p:spPr>
          <a:xfrm>
            <a:off x="4186541" y="670882"/>
            <a:ext cx="310438" cy="3955782"/>
          </a:xfrm>
          <a:prstGeom prst="rect">
            <a:avLst/>
          </a:prstGeom>
          <a:solidFill>
            <a:srgbClr val="FF00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sp>
        <p:nvSpPr>
          <p:cNvPr id="31" name="Rectangle 30"/>
          <p:cNvSpPr/>
          <p:nvPr/>
        </p:nvSpPr>
        <p:spPr>
          <a:xfrm>
            <a:off x="3670463" y="4213141"/>
            <a:ext cx="310438" cy="413522"/>
          </a:xfrm>
          <a:prstGeom prst="rect">
            <a:avLst/>
          </a:prstGeom>
          <a:pattFill prst="wdDnDiag">
            <a:fgClr>
              <a:srgbClr val="FF0000"/>
            </a:fgClr>
            <a:bgClr>
              <a:schemeClr val="bg1"/>
            </a:bgClr>
          </a:patt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Rectangle 31"/>
          <p:cNvSpPr/>
          <p:nvPr/>
        </p:nvSpPr>
        <p:spPr>
          <a:xfrm>
            <a:off x="3670463" y="3913494"/>
            <a:ext cx="310438" cy="29580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3" name="Rectangle 32"/>
          <p:cNvSpPr/>
          <p:nvPr/>
        </p:nvSpPr>
        <p:spPr>
          <a:xfrm>
            <a:off x="3670463" y="3346304"/>
            <a:ext cx="310438" cy="556488"/>
          </a:xfrm>
          <a:prstGeom prst="rect">
            <a:avLst/>
          </a:prstGeom>
          <a:pattFill prst="wdDnDiag">
            <a:fgClr>
              <a:srgbClr val="FF0000"/>
            </a:fgClr>
            <a:bgClr>
              <a:schemeClr val="bg1"/>
            </a:bgClr>
          </a:patt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Rectangle 33"/>
          <p:cNvSpPr/>
          <p:nvPr/>
        </p:nvSpPr>
        <p:spPr>
          <a:xfrm>
            <a:off x="3670463" y="2650695"/>
            <a:ext cx="310438" cy="68490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TextBox 34"/>
          <p:cNvSpPr txBox="1"/>
          <p:nvPr/>
        </p:nvSpPr>
        <p:spPr>
          <a:xfrm>
            <a:off x="3587862" y="4686699"/>
            <a:ext cx="1189749" cy="415498"/>
          </a:xfrm>
          <a:prstGeom prst="rect">
            <a:avLst/>
          </a:prstGeom>
          <a:noFill/>
          <a:ln>
            <a:noFill/>
          </a:ln>
        </p:spPr>
        <p:txBody>
          <a:bodyPr wrap="none" rtlCol="0">
            <a:spAutoFit/>
          </a:bodyPr>
          <a:lstStyle/>
          <a:p>
            <a:r>
              <a:rPr lang="en-US" sz="1050" dirty="0">
                <a:solidFill>
                  <a:srgbClr val="FF0000"/>
                </a:solidFill>
              </a:rPr>
              <a:t>A-track data</a:t>
            </a:r>
          </a:p>
          <a:p>
            <a:r>
              <a:rPr lang="en-US" sz="1050" dirty="0">
                <a:solidFill>
                  <a:srgbClr val="FF0000"/>
                </a:solidFill>
              </a:rPr>
              <a:t>SRS of apartments</a:t>
            </a:r>
          </a:p>
        </p:txBody>
      </p:sp>
      <p:sp>
        <p:nvSpPr>
          <p:cNvPr id="36" name="Rectangle 35"/>
          <p:cNvSpPr/>
          <p:nvPr/>
        </p:nvSpPr>
        <p:spPr>
          <a:xfrm>
            <a:off x="3670463" y="678259"/>
            <a:ext cx="516078" cy="1972435"/>
          </a:xfrm>
          <a:prstGeom prst="rect">
            <a:avLst/>
          </a:prstGeom>
          <a:solidFill>
            <a:srgbClr val="FF00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pic>
        <p:nvPicPr>
          <p:cNvPr id="37" name="Picture 36"/>
          <p:cNvPicPr>
            <a:picLocks noChangeAspect="1"/>
          </p:cNvPicPr>
          <p:nvPr/>
        </p:nvPicPr>
        <p:blipFill>
          <a:blip r:embed="rId2"/>
          <a:stretch>
            <a:fillRect/>
          </a:stretch>
        </p:blipFill>
        <p:spPr>
          <a:xfrm>
            <a:off x="4693178" y="585925"/>
            <a:ext cx="752475" cy="4114800"/>
          </a:xfrm>
          <a:prstGeom prst="rect">
            <a:avLst/>
          </a:prstGeom>
        </p:spPr>
      </p:pic>
      <p:sp>
        <p:nvSpPr>
          <p:cNvPr id="43" name="TextBox 42"/>
          <p:cNvSpPr txBox="1"/>
          <p:nvPr/>
        </p:nvSpPr>
        <p:spPr>
          <a:xfrm>
            <a:off x="4734793" y="4686699"/>
            <a:ext cx="772969" cy="415498"/>
          </a:xfrm>
          <a:prstGeom prst="rect">
            <a:avLst/>
          </a:prstGeom>
          <a:noFill/>
          <a:ln>
            <a:noFill/>
          </a:ln>
        </p:spPr>
        <p:txBody>
          <a:bodyPr wrap="none" rtlCol="0">
            <a:spAutoFit/>
          </a:bodyPr>
          <a:lstStyle/>
          <a:p>
            <a:r>
              <a:rPr lang="en-US" sz="1050" dirty="0">
                <a:solidFill>
                  <a:srgbClr val="008000"/>
                </a:solidFill>
              </a:rPr>
              <a:t>AHS PUMS</a:t>
            </a:r>
          </a:p>
          <a:p>
            <a:r>
              <a:rPr lang="en-US" sz="1050" dirty="0">
                <a:solidFill>
                  <a:srgbClr val="008000"/>
                </a:solidFill>
              </a:rPr>
              <a:t>SRS of </a:t>
            </a:r>
            <a:r>
              <a:rPr lang="en-US" sz="1050" dirty="0" err="1">
                <a:solidFill>
                  <a:srgbClr val="008000"/>
                </a:solidFill>
              </a:rPr>
              <a:t>hh</a:t>
            </a:r>
            <a:endParaRPr lang="en-US" sz="1050" dirty="0">
              <a:solidFill>
                <a:srgbClr val="008000"/>
              </a:solidFill>
            </a:endParaRPr>
          </a:p>
        </p:txBody>
      </p:sp>
      <p:sp>
        <p:nvSpPr>
          <p:cNvPr id="45" name="Rectangle 44"/>
          <p:cNvSpPr/>
          <p:nvPr/>
        </p:nvSpPr>
        <p:spPr>
          <a:xfrm>
            <a:off x="4693178" y="645908"/>
            <a:ext cx="807173" cy="213132"/>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4693178" y="988515"/>
            <a:ext cx="807173" cy="285815"/>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4693178" y="1369816"/>
            <a:ext cx="807173" cy="588233"/>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693178" y="2051847"/>
            <a:ext cx="807173" cy="199416"/>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4693178" y="2354372"/>
            <a:ext cx="807173" cy="480852"/>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4693178" y="2932611"/>
            <a:ext cx="807173" cy="100536"/>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Rectangle 50"/>
          <p:cNvSpPr/>
          <p:nvPr/>
        </p:nvSpPr>
        <p:spPr>
          <a:xfrm>
            <a:off x="4693178" y="3135595"/>
            <a:ext cx="807173" cy="399104"/>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Rectangle 51"/>
          <p:cNvSpPr/>
          <p:nvPr/>
        </p:nvSpPr>
        <p:spPr>
          <a:xfrm>
            <a:off x="4693178" y="3715013"/>
            <a:ext cx="807173" cy="213132"/>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4693178" y="4013134"/>
            <a:ext cx="807173" cy="295871"/>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4693178" y="4410644"/>
            <a:ext cx="807173" cy="213132"/>
          </a:xfrm>
          <a:prstGeom prst="rect">
            <a:avLst/>
          </a:prstGeom>
          <a:solidFill>
            <a:srgbClr val="008000">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55" name="Picture 54"/>
          <p:cNvPicPr>
            <a:picLocks noChangeAspect="1"/>
          </p:cNvPicPr>
          <p:nvPr/>
        </p:nvPicPr>
        <p:blipFill>
          <a:blip r:embed="rId2"/>
          <a:stretch>
            <a:fillRect/>
          </a:stretch>
        </p:blipFill>
        <p:spPr>
          <a:xfrm>
            <a:off x="5702922" y="571899"/>
            <a:ext cx="752475" cy="4114800"/>
          </a:xfrm>
          <a:prstGeom prst="rect">
            <a:avLst/>
          </a:prstGeom>
        </p:spPr>
      </p:pic>
      <p:sp>
        <p:nvSpPr>
          <p:cNvPr id="56" name="Rectangle 55"/>
          <p:cNvSpPr/>
          <p:nvPr/>
        </p:nvSpPr>
        <p:spPr>
          <a:xfrm>
            <a:off x="5651778" y="656856"/>
            <a:ext cx="510968" cy="3955782"/>
          </a:xfrm>
          <a:prstGeom prst="rect">
            <a:avLst/>
          </a:prstGeom>
          <a:solidFill>
            <a:srgbClr val="996633">
              <a:alpha val="8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1" name="TextBox 60"/>
          <p:cNvSpPr txBox="1"/>
          <p:nvPr/>
        </p:nvSpPr>
        <p:spPr>
          <a:xfrm>
            <a:off x="5588261" y="4672673"/>
            <a:ext cx="2359941" cy="253916"/>
          </a:xfrm>
          <a:prstGeom prst="rect">
            <a:avLst/>
          </a:prstGeom>
          <a:noFill/>
          <a:ln>
            <a:noFill/>
          </a:ln>
        </p:spPr>
        <p:txBody>
          <a:bodyPr wrap="none" rtlCol="0">
            <a:spAutoFit/>
          </a:bodyPr>
          <a:lstStyle/>
          <a:p>
            <a:r>
              <a:rPr lang="en-US" sz="1050" dirty="0">
                <a:solidFill>
                  <a:srgbClr val="996633"/>
                </a:solidFill>
              </a:rPr>
              <a:t>ACS Tables – aggregated by block group</a:t>
            </a:r>
          </a:p>
        </p:txBody>
      </p:sp>
      <p:sp>
        <p:nvSpPr>
          <p:cNvPr id="63" name="Rectangle 62"/>
          <p:cNvSpPr/>
          <p:nvPr/>
        </p:nvSpPr>
        <p:spPr>
          <a:xfrm>
            <a:off x="6191767" y="656856"/>
            <a:ext cx="129267" cy="1286641"/>
          </a:xfrm>
          <a:prstGeom prst="rect">
            <a:avLst/>
          </a:prstGeom>
          <a:solidFill>
            <a:srgbClr val="996633">
              <a:alpha val="19000"/>
            </a:srgbClr>
          </a:solidFill>
          <a:ln w="12700" cmpd="sng">
            <a:solidFill>
              <a:srgbClr val="9966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4" name="Rectangle 63"/>
          <p:cNvSpPr/>
          <p:nvPr/>
        </p:nvSpPr>
        <p:spPr>
          <a:xfrm>
            <a:off x="6370286" y="656856"/>
            <a:ext cx="122408" cy="1286641"/>
          </a:xfrm>
          <a:prstGeom prst="rect">
            <a:avLst/>
          </a:prstGeom>
          <a:solidFill>
            <a:srgbClr val="996633">
              <a:alpha val="19000"/>
            </a:srgbClr>
          </a:solidFill>
          <a:ln w="12700" cmpd="sng">
            <a:solidFill>
              <a:srgbClr val="9966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5" name="Rectangle 64"/>
          <p:cNvSpPr/>
          <p:nvPr/>
        </p:nvSpPr>
        <p:spPr>
          <a:xfrm>
            <a:off x="6189573" y="1954199"/>
            <a:ext cx="129267" cy="1451233"/>
          </a:xfrm>
          <a:prstGeom prst="rect">
            <a:avLst/>
          </a:prstGeom>
          <a:solidFill>
            <a:srgbClr val="996633">
              <a:alpha val="19000"/>
            </a:srgbClr>
          </a:solidFill>
          <a:ln w="12700" cmpd="sng">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6" name="Rectangle 65"/>
          <p:cNvSpPr/>
          <p:nvPr/>
        </p:nvSpPr>
        <p:spPr>
          <a:xfrm>
            <a:off x="6368092" y="1954199"/>
            <a:ext cx="122408" cy="1451233"/>
          </a:xfrm>
          <a:prstGeom prst="rect">
            <a:avLst/>
          </a:prstGeom>
          <a:solidFill>
            <a:srgbClr val="996633">
              <a:alpha val="19000"/>
            </a:srgbClr>
          </a:solidFill>
          <a:ln w="12700" cmpd="sng">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7" name="Rectangle 66"/>
          <p:cNvSpPr/>
          <p:nvPr/>
        </p:nvSpPr>
        <p:spPr>
          <a:xfrm>
            <a:off x="6192515" y="3417409"/>
            <a:ext cx="129267" cy="1190629"/>
          </a:xfrm>
          <a:prstGeom prst="rect">
            <a:avLst/>
          </a:prstGeom>
          <a:solidFill>
            <a:srgbClr val="996633">
              <a:alpha val="19000"/>
            </a:srgbClr>
          </a:solid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6371034" y="3417409"/>
            <a:ext cx="122408" cy="1190629"/>
          </a:xfrm>
          <a:prstGeom prst="rect">
            <a:avLst/>
          </a:prstGeom>
          <a:solidFill>
            <a:srgbClr val="996633">
              <a:alpha val="19000"/>
            </a:srgbClr>
          </a:solidFill>
          <a:ln w="127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70" name="Straight Connector 69"/>
          <p:cNvCxnSpPr/>
          <p:nvPr/>
        </p:nvCxnSpPr>
        <p:spPr>
          <a:xfrm>
            <a:off x="6687197" y="988514"/>
            <a:ext cx="378276" cy="0"/>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669458" y="981807"/>
            <a:ext cx="481222" cy="219291"/>
          </a:xfrm>
          <a:prstGeom prst="rect">
            <a:avLst/>
          </a:prstGeom>
          <a:noFill/>
        </p:spPr>
        <p:txBody>
          <a:bodyPr wrap="none" rtlCol="0">
            <a:spAutoFit/>
          </a:bodyPr>
          <a:lstStyle/>
          <a:p>
            <a:r>
              <a:rPr lang="en-US" sz="825" dirty="0" err="1"/>
              <a:t>hh</a:t>
            </a:r>
            <a:r>
              <a:rPr lang="en-US" sz="825" dirty="0"/>
              <a:t> size</a:t>
            </a:r>
          </a:p>
        </p:txBody>
      </p:sp>
      <p:cxnSp>
        <p:nvCxnSpPr>
          <p:cNvPr id="73" name="Straight Connector 72"/>
          <p:cNvCxnSpPr/>
          <p:nvPr/>
        </p:nvCxnSpPr>
        <p:spPr>
          <a:xfrm flipV="1">
            <a:off x="6719540" y="840509"/>
            <a:ext cx="0" cy="144081"/>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812434" y="804985"/>
            <a:ext cx="0" cy="178370"/>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926734" y="855075"/>
            <a:ext cx="0" cy="123505"/>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7019627" y="905164"/>
            <a:ext cx="0" cy="75497"/>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7304539" y="985287"/>
            <a:ext cx="529148" cy="0"/>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269630" y="981807"/>
            <a:ext cx="639919" cy="219291"/>
          </a:xfrm>
          <a:prstGeom prst="rect">
            <a:avLst/>
          </a:prstGeom>
          <a:noFill/>
        </p:spPr>
        <p:txBody>
          <a:bodyPr wrap="none" rtlCol="0">
            <a:spAutoFit/>
          </a:bodyPr>
          <a:lstStyle/>
          <a:p>
            <a:r>
              <a:rPr lang="en-US" sz="825" dirty="0" err="1"/>
              <a:t>hh</a:t>
            </a:r>
            <a:r>
              <a:rPr lang="en-US" sz="825" dirty="0"/>
              <a:t> income</a:t>
            </a:r>
          </a:p>
        </p:txBody>
      </p:sp>
      <p:cxnSp>
        <p:nvCxnSpPr>
          <p:cNvPr id="80" name="Straight Connector 79"/>
          <p:cNvCxnSpPr/>
          <p:nvPr/>
        </p:nvCxnSpPr>
        <p:spPr>
          <a:xfrm flipV="1">
            <a:off x="7336884" y="837281"/>
            <a:ext cx="0" cy="144081"/>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7429778" y="801757"/>
            <a:ext cx="0" cy="178370"/>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7544078" y="717901"/>
            <a:ext cx="0" cy="257452"/>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7636971" y="837282"/>
            <a:ext cx="0" cy="140152"/>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7719161" y="876672"/>
            <a:ext cx="0" cy="98999"/>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7801352" y="926761"/>
            <a:ext cx="0" cy="57851"/>
          </a:xfrm>
          <a:prstGeom prst="line">
            <a:avLst/>
          </a:prstGeom>
          <a:ln>
            <a:solidFill>
              <a:srgbClr val="99663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687197" y="2497640"/>
            <a:ext cx="378276"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6669458" y="2490932"/>
            <a:ext cx="481222" cy="219291"/>
          </a:xfrm>
          <a:prstGeom prst="rect">
            <a:avLst/>
          </a:prstGeom>
          <a:noFill/>
        </p:spPr>
        <p:txBody>
          <a:bodyPr wrap="none" rtlCol="0">
            <a:spAutoFit/>
          </a:bodyPr>
          <a:lstStyle/>
          <a:p>
            <a:r>
              <a:rPr lang="en-US" sz="825" dirty="0" err="1"/>
              <a:t>hh</a:t>
            </a:r>
            <a:r>
              <a:rPr lang="en-US" sz="825" dirty="0"/>
              <a:t> size</a:t>
            </a:r>
          </a:p>
        </p:txBody>
      </p:sp>
      <p:cxnSp>
        <p:nvCxnSpPr>
          <p:cNvPr id="95" name="Straight Connector 94"/>
          <p:cNvCxnSpPr/>
          <p:nvPr/>
        </p:nvCxnSpPr>
        <p:spPr>
          <a:xfrm flipV="1">
            <a:off x="6719540" y="2349634"/>
            <a:ext cx="0" cy="144081"/>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6812434" y="2251264"/>
            <a:ext cx="0" cy="241217"/>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6926734" y="2385796"/>
            <a:ext cx="0" cy="101909"/>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7019627" y="2435886"/>
            <a:ext cx="0" cy="5390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304539" y="2494412"/>
            <a:ext cx="529148" cy="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7269630" y="2490932"/>
            <a:ext cx="639919" cy="219291"/>
          </a:xfrm>
          <a:prstGeom prst="rect">
            <a:avLst/>
          </a:prstGeom>
          <a:noFill/>
        </p:spPr>
        <p:txBody>
          <a:bodyPr wrap="none" rtlCol="0">
            <a:spAutoFit/>
          </a:bodyPr>
          <a:lstStyle/>
          <a:p>
            <a:r>
              <a:rPr lang="en-US" sz="825" dirty="0" err="1"/>
              <a:t>hh</a:t>
            </a:r>
            <a:r>
              <a:rPr lang="en-US" sz="825" dirty="0"/>
              <a:t> income</a:t>
            </a:r>
          </a:p>
        </p:txBody>
      </p:sp>
      <p:cxnSp>
        <p:nvCxnSpPr>
          <p:cNvPr id="101" name="Straight Connector 100"/>
          <p:cNvCxnSpPr/>
          <p:nvPr/>
        </p:nvCxnSpPr>
        <p:spPr>
          <a:xfrm flipV="1">
            <a:off x="7336884" y="2346407"/>
            <a:ext cx="0" cy="144081"/>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7429778" y="2251263"/>
            <a:ext cx="0" cy="237990"/>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7544078" y="2251263"/>
            <a:ext cx="0" cy="233216"/>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7636971" y="2354373"/>
            <a:ext cx="0" cy="132187"/>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7719161" y="2385797"/>
            <a:ext cx="0" cy="98999"/>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7801352" y="2479402"/>
            <a:ext cx="32335" cy="14336"/>
          </a:xfrm>
          <a:prstGeom prst="line">
            <a:avLst/>
          </a:prstGeom>
          <a:ln>
            <a:solidFill>
              <a:srgbClr val="66006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6687197" y="3920202"/>
            <a:ext cx="378276"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6669458" y="3913495"/>
            <a:ext cx="481222" cy="219291"/>
          </a:xfrm>
          <a:prstGeom prst="rect">
            <a:avLst/>
          </a:prstGeom>
          <a:noFill/>
        </p:spPr>
        <p:txBody>
          <a:bodyPr wrap="none" rtlCol="0">
            <a:spAutoFit/>
          </a:bodyPr>
          <a:lstStyle/>
          <a:p>
            <a:r>
              <a:rPr lang="en-US" sz="825" dirty="0" err="1"/>
              <a:t>hh</a:t>
            </a:r>
            <a:r>
              <a:rPr lang="en-US" sz="825" dirty="0"/>
              <a:t> size</a:t>
            </a:r>
          </a:p>
        </p:txBody>
      </p:sp>
      <p:cxnSp>
        <p:nvCxnSpPr>
          <p:cNvPr id="116" name="Straight Connector 115"/>
          <p:cNvCxnSpPr/>
          <p:nvPr/>
        </p:nvCxnSpPr>
        <p:spPr>
          <a:xfrm flipV="1">
            <a:off x="6719540" y="3715013"/>
            <a:ext cx="0" cy="20126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6812434" y="3673826"/>
            <a:ext cx="0" cy="241217"/>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6926734" y="3851849"/>
            <a:ext cx="0" cy="58419"/>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7019627" y="3869150"/>
            <a:ext cx="0" cy="40184"/>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7304539" y="3916975"/>
            <a:ext cx="529148"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7269630" y="3913495"/>
            <a:ext cx="639919" cy="219291"/>
          </a:xfrm>
          <a:prstGeom prst="rect">
            <a:avLst/>
          </a:prstGeom>
          <a:noFill/>
        </p:spPr>
        <p:txBody>
          <a:bodyPr wrap="none" rtlCol="0">
            <a:spAutoFit/>
          </a:bodyPr>
          <a:lstStyle/>
          <a:p>
            <a:r>
              <a:rPr lang="en-US" sz="825" dirty="0" err="1"/>
              <a:t>hh</a:t>
            </a:r>
            <a:r>
              <a:rPr lang="en-US" sz="825" dirty="0"/>
              <a:t> income</a:t>
            </a:r>
          </a:p>
        </p:txBody>
      </p:sp>
      <p:cxnSp>
        <p:nvCxnSpPr>
          <p:cNvPr id="122" name="Straight Connector 121"/>
          <p:cNvCxnSpPr/>
          <p:nvPr/>
        </p:nvCxnSpPr>
        <p:spPr>
          <a:xfrm flipV="1">
            <a:off x="7336884" y="3851849"/>
            <a:ext cx="0" cy="65875"/>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7429778" y="3715014"/>
            <a:ext cx="0" cy="196802"/>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7544078" y="3673825"/>
            <a:ext cx="0" cy="233216"/>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7636971" y="3715013"/>
            <a:ext cx="0" cy="194109"/>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7719161" y="3808360"/>
            <a:ext cx="0" cy="98999"/>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801577" y="3851849"/>
            <a:ext cx="0" cy="56446"/>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E5ED9C6E-3FCF-4944-9C31-AD14C11CFAEF}"/>
              </a:ext>
            </a:extLst>
          </p:cNvPr>
          <p:cNvSpPr txBox="1"/>
          <p:nvPr/>
        </p:nvSpPr>
        <p:spPr>
          <a:xfrm>
            <a:off x="2748902" y="-12776"/>
            <a:ext cx="5556329" cy="369332"/>
          </a:xfrm>
          <a:prstGeom prst="rect">
            <a:avLst/>
          </a:prstGeom>
          <a:noFill/>
        </p:spPr>
        <p:txBody>
          <a:bodyPr wrap="none" rtlCol="0">
            <a:spAutoFit/>
          </a:bodyPr>
          <a:lstStyle/>
          <a:p>
            <a:r>
              <a:rPr lang="en-US" dirty="0"/>
              <a:t>Example: Assessing uniqueness of AHS microdata samples</a:t>
            </a:r>
          </a:p>
        </p:txBody>
      </p:sp>
    </p:spTree>
    <p:extLst>
      <p:ext uri="{BB962C8B-B14F-4D97-AF65-F5344CB8AC3E}">
        <p14:creationId xmlns:p14="http://schemas.microsoft.com/office/powerpoint/2010/main" val="367072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467"/>
            <a:ext cx="8229600" cy="857250"/>
          </a:xfrm>
        </p:spPr>
        <p:txBody>
          <a:bodyPr>
            <a:normAutofit fontScale="90000"/>
          </a:bodyPr>
          <a:lstStyle/>
          <a:p>
            <a:r>
              <a:rPr lang="en-US" dirty="0"/>
              <a:t>Variables Used to Inform Population Distribution</a:t>
            </a:r>
          </a:p>
        </p:txBody>
      </p:sp>
      <p:sp>
        <p:nvSpPr>
          <p:cNvPr id="3" name="Content Placeholder 2"/>
          <p:cNvSpPr>
            <a:spLocks noGrp="1"/>
          </p:cNvSpPr>
          <p:nvPr>
            <p:ph idx="1"/>
          </p:nvPr>
        </p:nvSpPr>
        <p:spPr>
          <a:xfrm>
            <a:off x="4632398" y="1063229"/>
            <a:ext cx="4116859" cy="4137422"/>
          </a:xfrm>
        </p:spPr>
        <p:txBody>
          <a:bodyPr>
            <a:noAutofit/>
          </a:bodyPr>
          <a:lstStyle/>
          <a:p>
            <a:pPr marL="338138" indent="0">
              <a:buNone/>
            </a:pPr>
            <a:r>
              <a:rPr lang="en-US" sz="2600" u="sng" dirty="0"/>
              <a:t>Owners</a:t>
            </a:r>
          </a:p>
          <a:p>
            <a:r>
              <a:rPr lang="en-US" sz="2200" dirty="0"/>
              <a:t>Household Income</a:t>
            </a:r>
          </a:p>
          <a:p>
            <a:r>
              <a:rPr lang="en-US" sz="2200" dirty="0"/>
              <a:t>Property Value</a:t>
            </a:r>
          </a:p>
          <a:p>
            <a:r>
              <a:rPr lang="en-US" sz="2200" dirty="0"/>
              <a:t>Real Estate Taxes</a:t>
            </a:r>
          </a:p>
          <a:p>
            <a:r>
              <a:rPr lang="en-US" sz="2200" dirty="0"/>
              <a:t>Bedrooms</a:t>
            </a:r>
          </a:p>
          <a:p>
            <a:r>
              <a:rPr lang="en-US" sz="2200" dirty="0"/>
              <a:t>Bathrooms</a:t>
            </a:r>
          </a:p>
          <a:p>
            <a:r>
              <a:rPr lang="en-US" sz="2200" dirty="0"/>
              <a:t>Living Area</a:t>
            </a:r>
          </a:p>
          <a:p>
            <a:r>
              <a:rPr lang="en-US" sz="2200" dirty="0"/>
              <a:t>Year Built</a:t>
            </a:r>
          </a:p>
          <a:p>
            <a:r>
              <a:rPr lang="en-US" sz="2200" dirty="0"/>
              <a:t>Within a half block of water</a:t>
            </a:r>
          </a:p>
          <a:p>
            <a:pPr marL="338138" indent="0">
              <a:buNone/>
            </a:pPr>
            <a:endParaRPr lang="en-US" sz="2600" dirty="0"/>
          </a:p>
          <a:p>
            <a:endParaRPr lang="en-US" sz="2600" dirty="0"/>
          </a:p>
        </p:txBody>
      </p:sp>
      <p:sp>
        <p:nvSpPr>
          <p:cNvPr id="4" name="Content Placeholder 2"/>
          <p:cNvSpPr txBox="1">
            <a:spLocks/>
          </p:cNvSpPr>
          <p:nvPr/>
        </p:nvSpPr>
        <p:spPr>
          <a:xfrm>
            <a:off x="394742" y="1063229"/>
            <a:ext cx="3766441" cy="3471195"/>
          </a:xfrm>
          <a:prstGeom prst="rect">
            <a:avLst/>
          </a:prstGeom>
        </p:spPr>
        <p:txBody>
          <a:bodyPr vert="horz" lIns="91440" tIns="45720" rIns="91440" bIns="45720" rtlCol="0">
            <a:noAutofit/>
          </a:bodyPr>
          <a:lstStyle>
            <a:lvl1pPr marL="681038" indent="-342900" algn="l" defTabSz="457200" rtl="0" eaLnBrk="1" latinLnBrk="0" hangingPunct="1">
              <a:spcBef>
                <a:spcPct val="20000"/>
              </a:spcBef>
              <a:buFont typeface="Arial"/>
              <a:buChar char="•"/>
              <a:defRPr sz="2800" kern="1200">
                <a:solidFill>
                  <a:schemeClr val="tx1"/>
                </a:solidFill>
                <a:latin typeface="Gill Sans Light"/>
                <a:ea typeface="+mn-ea"/>
                <a:cs typeface="Gill Sans Light"/>
              </a:defRPr>
            </a:lvl1pPr>
            <a:lvl2pPr marL="1028700" indent="-285750" algn="l" defTabSz="457200" rtl="0" eaLnBrk="1" latinLnBrk="0" hangingPunct="1">
              <a:spcBef>
                <a:spcPct val="20000"/>
              </a:spcBef>
              <a:buFont typeface="Arial"/>
              <a:buChar char="–"/>
              <a:defRPr sz="2400" kern="1200">
                <a:solidFill>
                  <a:schemeClr val="tx1"/>
                </a:solidFill>
                <a:latin typeface="Gill Sans Light"/>
                <a:ea typeface="+mn-ea"/>
                <a:cs typeface="Gill Sans Light"/>
              </a:defRPr>
            </a:lvl2pPr>
            <a:lvl3pPr marL="1373188" indent="-225425"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3pPr>
            <a:lvl4pPr marL="18335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4pPr>
            <a:lvl5pPr marL="2278063" indent="-228600" algn="l" defTabSz="457200" rtl="0" eaLnBrk="1" latinLnBrk="0" hangingPunct="1">
              <a:spcBef>
                <a:spcPct val="20000"/>
              </a:spcBef>
              <a:buFont typeface="Arial"/>
              <a:buChar char="»"/>
              <a:defRPr sz="2000" kern="1200">
                <a:solidFill>
                  <a:schemeClr val="tx1"/>
                </a:solidFill>
                <a:latin typeface="Gill Sans Light"/>
                <a:ea typeface="+mn-ea"/>
                <a:cs typeface="Gill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38138" indent="0">
              <a:buNone/>
            </a:pPr>
            <a:r>
              <a:rPr lang="en-US" sz="2600" u="sng" dirty="0">
                <a:latin typeface="Helvetica Light" panose="020B0403020202020204" pitchFamily="34" charset="0"/>
              </a:rPr>
              <a:t>Renters</a:t>
            </a:r>
          </a:p>
          <a:p>
            <a:r>
              <a:rPr lang="en-US" sz="2200" dirty="0">
                <a:latin typeface="Helvetica Light" panose="020B0403020202020204" pitchFamily="34" charset="0"/>
              </a:rPr>
              <a:t>Household Income</a:t>
            </a:r>
          </a:p>
          <a:p>
            <a:r>
              <a:rPr lang="en-US" sz="2200" dirty="0">
                <a:latin typeface="Helvetica Light" panose="020B0403020202020204" pitchFamily="34" charset="0"/>
              </a:rPr>
              <a:t>Bedrooms</a:t>
            </a:r>
          </a:p>
          <a:p>
            <a:r>
              <a:rPr lang="en-US" sz="2200" dirty="0">
                <a:latin typeface="Helvetica Light" panose="020B0403020202020204" pitchFamily="34" charset="0"/>
              </a:rPr>
              <a:t>Rent</a:t>
            </a:r>
          </a:p>
          <a:p>
            <a:r>
              <a:rPr lang="en-US" sz="2200" dirty="0">
                <a:latin typeface="Helvetica Light" panose="020B0403020202020204" pitchFamily="34" charset="0"/>
              </a:rPr>
              <a:t>Year Built</a:t>
            </a:r>
          </a:p>
          <a:p>
            <a:r>
              <a:rPr lang="en-US" sz="2200" dirty="0">
                <a:latin typeface="Helvetica Light" panose="020B0403020202020204" pitchFamily="34" charset="0"/>
              </a:rPr>
              <a:t>Within a half block of water</a:t>
            </a:r>
          </a:p>
          <a:p>
            <a:pPr marL="338138" indent="0">
              <a:buNone/>
            </a:pPr>
            <a:endParaRPr lang="en-US" sz="2600" dirty="0"/>
          </a:p>
          <a:p>
            <a:endParaRPr lang="en-US" sz="2600" dirty="0"/>
          </a:p>
        </p:txBody>
      </p:sp>
    </p:spTree>
    <p:extLst>
      <p:ext uri="{BB962C8B-B14F-4D97-AF65-F5344CB8AC3E}">
        <p14:creationId xmlns:p14="http://schemas.microsoft.com/office/powerpoint/2010/main" val="298284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a:noFill/>
        </p:spPr>
        <p:txBody>
          <a:bodyPr>
            <a:normAutofit fontScale="90000"/>
          </a:bodyPr>
          <a:lstStyle/>
          <a:p>
            <a:r>
              <a:rPr lang="en-US" dirty="0"/>
              <a:t>Direct Determination of Geographic Variables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50" y="983717"/>
            <a:ext cx="7150100" cy="3575050"/>
          </a:xfrm>
          <a:prstGeom prst="rect">
            <a:avLst/>
          </a:prstGeom>
        </p:spPr>
      </p:pic>
    </p:spTree>
    <p:extLst>
      <p:ext uri="{BB962C8B-B14F-4D97-AF65-F5344CB8AC3E}">
        <p14:creationId xmlns:p14="http://schemas.microsoft.com/office/powerpoint/2010/main" val="101947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5F04-7058-9D4C-86D3-B7EFADC6A067}"/>
              </a:ext>
            </a:extLst>
          </p:cNvPr>
          <p:cNvSpPr>
            <a:spLocks noGrp="1"/>
          </p:cNvSpPr>
          <p:nvPr>
            <p:ph type="title"/>
          </p:nvPr>
        </p:nvSpPr>
        <p:spPr>
          <a:xfrm>
            <a:off x="457200" y="21256"/>
            <a:ext cx="8229600" cy="726894"/>
          </a:xfrm>
        </p:spPr>
        <p:txBody>
          <a:bodyPr>
            <a:normAutofit/>
          </a:bodyPr>
          <a:lstStyle/>
          <a:p>
            <a:r>
              <a:rPr lang="en-US" dirty="0"/>
              <a:t>More Generally</a:t>
            </a:r>
          </a:p>
        </p:txBody>
      </p:sp>
      <p:sp>
        <p:nvSpPr>
          <p:cNvPr id="3" name="Rectangle 2">
            <a:extLst>
              <a:ext uri="{FF2B5EF4-FFF2-40B4-BE49-F238E27FC236}">
                <a16:creationId xmlns:a16="http://schemas.microsoft.com/office/drawing/2014/main" id="{5C439781-D755-4642-BE59-AAE1EEF99FB5}"/>
              </a:ext>
            </a:extLst>
          </p:cNvPr>
          <p:cNvSpPr/>
          <p:nvPr/>
        </p:nvSpPr>
        <p:spPr>
          <a:xfrm>
            <a:off x="311626"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 ● ● ● ● </a:t>
            </a:r>
          </a:p>
        </p:txBody>
      </p:sp>
      <p:sp>
        <p:nvSpPr>
          <p:cNvPr id="4" name="Rectangle 3">
            <a:extLst>
              <a:ext uri="{FF2B5EF4-FFF2-40B4-BE49-F238E27FC236}">
                <a16:creationId xmlns:a16="http://schemas.microsoft.com/office/drawing/2014/main" id="{8BCAA272-CC0E-E646-8D07-86908EE79674}"/>
              </a:ext>
            </a:extLst>
          </p:cNvPr>
          <p:cNvSpPr/>
          <p:nvPr/>
        </p:nvSpPr>
        <p:spPr>
          <a:xfrm>
            <a:off x="510208"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 name="Rectangle 4">
            <a:extLst>
              <a:ext uri="{FF2B5EF4-FFF2-40B4-BE49-F238E27FC236}">
                <a16:creationId xmlns:a16="http://schemas.microsoft.com/office/drawing/2014/main" id="{3B698BFF-9DE0-534A-9B2B-70B73DE6A944}"/>
              </a:ext>
            </a:extLst>
          </p:cNvPr>
          <p:cNvSpPr/>
          <p:nvPr/>
        </p:nvSpPr>
        <p:spPr>
          <a:xfrm>
            <a:off x="510208" y="892316"/>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9A314F-4AC3-8B4A-96F3-8C6205C4DC4E}"/>
              </a:ext>
            </a:extLst>
          </p:cNvPr>
          <p:cNvSpPr/>
          <p:nvPr/>
        </p:nvSpPr>
        <p:spPr>
          <a:xfrm>
            <a:off x="318053" y="898944"/>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4BCF24-BACF-EF46-BA40-EC9F72792E25}"/>
              </a:ext>
            </a:extLst>
          </p:cNvPr>
          <p:cNvSpPr/>
          <p:nvPr/>
        </p:nvSpPr>
        <p:spPr>
          <a:xfrm>
            <a:off x="311626"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9CFD50-F47A-C148-8E56-A2E4CF856609}"/>
              </a:ext>
            </a:extLst>
          </p:cNvPr>
          <p:cNvSpPr/>
          <p:nvPr/>
        </p:nvSpPr>
        <p:spPr>
          <a:xfrm>
            <a:off x="330760" y="3366657"/>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8063A0D-628A-094C-91CC-C25D2AF457AE}"/>
              </a:ext>
            </a:extLst>
          </p:cNvPr>
          <p:cNvSpPr txBox="1"/>
          <p:nvPr/>
        </p:nvSpPr>
        <p:spPr>
          <a:xfrm rot="16200000">
            <a:off x="-291683" y="2541743"/>
            <a:ext cx="952697" cy="369332"/>
          </a:xfrm>
          <a:prstGeom prst="rect">
            <a:avLst/>
          </a:prstGeom>
          <a:noFill/>
        </p:spPr>
        <p:txBody>
          <a:bodyPr wrap="none" rtlCol="0">
            <a:spAutoFit/>
          </a:bodyPr>
          <a:lstStyle/>
          <a:p>
            <a:r>
              <a:rPr lang="en-US" dirty="0"/>
              <a:t>region 1</a:t>
            </a:r>
          </a:p>
        </p:txBody>
      </p:sp>
      <p:sp>
        <p:nvSpPr>
          <p:cNvPr id="11" name="TextBox 10">
            <a:extLst>
              <a:ext uri="{FF2B5EF4-FFF2-40B4-BE49-F238E27FC236}">
                <a16:creationId xmlns:a16="http://schemas.microsoft.com/office/drawing/2014/main" id="{67588546-85DC-E949-8219-C2B4B9F85DCD}"/>
              </a:ext>
            </a:extLst>
          </p:cNvPr>
          <p:cNvSpPr txBox="1"/>
          <p:nvPr/>
        </p:nvSpPr>
        <p:spPr>
          <a:xfrm rot="16200000">
            <a:off x="-291681" y="3851424"/>
            <a:ext cx="952697" cy="369332"/>
          </a:xfrm>
          <a:prstGeom prst="rect">
            <a:avLst/>
          </a:prstGeom>
          <a:noFill/>
        </p:spPr>
        <p:txBody>
          <a:bodyPr wrap="none" rtlCol="0">
            <a:spAutoFit/>
          </a:bodyPr>
          <a:lstStyle/>
          <a:p>
            <a:r>
              <a:rPr lang="en-US" dirty="0"/>
              <a:t>region 2</a:t>
            </a:r>
          </a:p>
        </p:txBody>
      </p:sp>
      <p:sp>
        <p:nvSpPr>
          <p:cNvPr id="12" name="TextBox 11">
            <a:extLst>
              <a:ext uri="{FF2B5EF4-FFF2-40B4-BE49-F238E27FC236}">
                <a16:creationId xmlns:a16="http://schemas.microsoft.com/office/drawing/2014/main" id="{48765A7F-0A40-B348-9CEF-B1B4E2C3BFA5}"/>
              </a:ext>
            </a:extLst>
          </p:cNvPr>
          <p:cNvSpPr txBox="1"/>
          <p:nvPr/>
        </p:nvSpPr>
        <p:spPr>
          <a:xfrm rot="16200000">
            <a:off x="-245097" y="1386449"/>
            <a:ext cx="859531" cy="369332"/>
          </a:xfrm>
          <a:prstGeom prst="rect">
            <a:avLst/>
          </a:prstGeom>
          <a:noFill/>
        </p:spPr>
        <p:txBody>
          <a:bodyPr wrap="none" rtlCol="0">
            <a:spAutoFit/>
          </a:bodyPr>
          <a:lstStyle/>
          <a:p>
            <a:r>
              <a:rPr lang="en-US" dirty="0"/>
              <a:t>sample</a:t>
            </a:r>
          </a:p>
        </p:txBody>
      </p:sp>
      <p:sp>
        <p:nvSpPr>
          <p:cNvPr id="13" name="TextBox 12">
            <a:extLst>
              <a:ext uri="{FF2B5EF4-FFF2-40B4-BE49-F238E27FC236}">
                <a16:creationId xmlns:a16="http://schemas.microsoft.com/office/drawing/2014/main" id="{0C327E6E-5F7D-BD4C-A764-D5CE28A20E39}"/>
              </a:ext>
            </a:extLst>
          </p:cNvPr>
          <p:cNvSpPr txBox="1"/>
          <p:nvPr/>
        </p:nvSpPr>
        <p:spPr>
          <a:xfrm>
            <a:off x="246423" y="514487"/>
            <a:ext cx="1196161" cy="369332"/>
          </a:xfrm>
          <a:prstGeom prst="rect">
            <a:avLst/>
          </a:prstGeom>
          <a:noFill/>
        </p:spPr>
        <p:txBody>
          <a:bodyPr wrap="none" rtlCol="0">
            <a:spAutoFit/>
          </a:bodyPr>
          <a:lstStyle/>
          <a:p>
            <a:r>
              <a:rPr lang="en-US" dirty="0"/>
              <a:t>x</a:t>
            </a:r>
            <a:r>
              <a:rPr lang="en-US" baseline="-25000" dirty="0"/>
              <a:t>1</a:t>
            </a:r>
            <a:r>
              <a:rPr lang="en-US" dirty="0"/>
              <a:t> x</a:t>
            </a:r>
            <a:r>
              <a:rPr lang="en-US" baseline="-25000" dirty="0"/>
              <a:t>2</a:t>
            </a:r>
            <a:r>
              <a:rPr lang="en-US" dirty="0"/>
              <a:t>        </a:t>
            </a:r>
            <a:r>
              <a:rPr lang="en-US" dirty="0" err="1"/>
              <a:t>x</a:t>
            </a:r>
            <a:r>
              <a:rPr lang="en-US" baseline="-25000" dirty="0" err="1"/>
              <a:t>K</a:t>
            </a:r>
            <a:endParaRPr lang="en-US" baseline="-25000" dirty="0"/>
          </a:p>
        </p:txBody>
      </p:sp>
      <p:cxnSp>
        <p:nvCxnSpPr>
          <p:cNvPr id="52" name="Straight Connector 51">
            <a:extLst>
              <a:ext uri="{FF2B5EF4-FFF2-40B4-BE49-F238E27FC236}">
                <a16:creationId xmlns:a16="http://schemas.microsoft.com/office/drawing/2014/main" id="{C7CCF9BC-4BA9-6A42-946E-8E2D8EADA2FD}"/>
              </a:ext>
            </a:extLst>
          </p:cNvPr>
          <p:cNvCxnSpPr>
            <a:cxnSpLocks/>
          </p:cNvCxnSpPr>
          <p:nvPr/>
        </p:nvCxnSpPr>
        <p:spPr>
          <a:xfrm>
            <a:off x="1521558" y="2813351"/>
            <a:ext cx="837339" cy="0"/>
          </a:xfrm>
          <a:prstGeom prst="line">
            <a:avLst/>
          </a:prstGeom>
          <a:ln w="28575">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7E1674C-C6E8-E14B-ACE2-E5EADC576CC3}"/>
              </a:ext>
            </a:extLst>
          </p:cNvPr>
          <p:cNvSpPr txBox="1"/>
          <p:nvPr/>
        </p:nvSpPr>
        <p:spPr>
          <a:xfrm>
            <a:off x="1776716" y="2802205"/>
            <a:ext cx="411650" cy="338554"/>
          </a:xfrm>
          <a:prstGeom prst="rect">
            <a:avLst/>
          </a:prstGeom>
          <a:noFill/>
        </p:spPr>
        <p:txBody>
          <a:bodyPr wrap="square" rtlCol="0">
            <a:spAutoFit/>
          </a:bodyPr>
          <a:lstStyle/>
          <a:p>
            <a:r>
              <a:rPr lang="en-US" sz="1600" dirty="0" err="1"/>
              <a:t>x</a:t>
            </a:r>
            <a:r>
              <a:rPr lang="en-US" sz="1600" baseline="-25000" dirty="0" err="1"/>
              <a:t>j</a:t>
            </a:r>
            <a:endParaRPr lang="en-US" sz="1600" baseline="-25000" dirty="0"/>
          </a:p>
        </p:txBody>
      </p:sp>
      <p:cxnSp>
        <p:nvCxnSpPr>
          <p:cNvPr id="55" name="Straight Connector 54">
            <a:extLst>
              <a:ext uri="{FF2B5EF4-FFF2-40B4-BE49-F238E27FC236}">
                <a16:creationId xmlns:a16="http://schemas.microsoft.com/office/drawing/2014/main" id="{4C27D00A-79F9-1F40-A824-B49C7810A076}"/>
              </a:ext>
            </a:extLst>
          </p:cNvPr>
          <p:cNvCxnSpPr>
            <a:cxnSpLocks/>
          </p:cNvCxnSpPr>
          <p:nvPr/>
        </p:nvCxnSpPr>
        <p:spPr>
          <a:xfrm flipV="1">
            <a:off x="1860817" y="2484849"/>
            <a:ext cx="0" cy="321623"/>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F92E33D-C9D0-3840-BD68-890E8C625BFF}"/>
              </a:ext>
            </a:extLst>
          </p:cNvPr>
          <p:cNvCxnSpPr>
            <a:cxnSpLocks/>
          </p:cNvCxnSpPr>
          <p:nvPr/>
        </p:nvCxnSpPr>
        <p:spPr>
          <a:xfrm flipV="1">
            <a:off x="2013217" y="2645660"/>
            <a:ext cx="0" cy="154445"/>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2B25A5A-7698-A54B-B551-DF7C216E0591}"/>
              </a:ext>
            </a:extLst>
          </p:cNvPr>
          <p:cNvCxnSpPr>
            <a:cxnSpLocks/>
          </p:cNvCxnSpPr>
          <p:nvPr/>
        </p:nvCxnSpPr>
        <p:spPr>
          <a:xfrm flipV="1">
            <a:off x="2190083" y="2731013"/>
            <a:ext cx="0" cy="71866"/>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7C05E1E-B231-1244-9164-7AB13935BE72}"/>
              </a:ext>
            </a:extLst>
          </p:cNvPr>
          <p:cNvCxnSpPr>
            <a:cxnSpLocks/>
          </p:cNvCxnSpPr>
          <p:nvPr/>
        </p:nvCxnSpPr>
        <p:spPr>
          <a:xfrm>
            <a:off x="1519940" y="3947152"/>
            <a:ext cx="837339" cy="0"/>
          </a:xfrm>
          <a:prstGeom prst="line">
            <a:avLst/>
          </a:prstGeom>
          <a:ln w="28575">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7885DC41-E7A9-E849-B0CB-203A6B641413}"/>
              </a:ext>
            </a:extLst>
          </p:cNvPr>
          <p:cNvSpPr txBox="1"/>
          <p:nvPr/>
        </p:nvSpPr>
        <p:spPr>
          <a:xfrm>
            <a:off x="1775098" y="3936006"/>
            <a:ext cx="411650" cy="338554"/>
          </a:xfrm>
          <a:prstGeom prst="rect">
            <a:avLst/>
          </a:prstGeom>
          <a:noFill/>
        </p:spPr>
        <p:txBody>
          <a:bodyPr wrap="square" rtlCol="0">
            <a:spAutoFit/>
          </a:bodyPr>
          <a:lstStyle/>
          <a:p>
            <a:r>
              <a:rPr lang="en-US" sz="1600" dirty="0" err="1"/>
              <a:t>x</a:t>
            </a:r>
            <a:r>
              <a:rPr lang="en-US" sz="1600" baseline="-25000" dirty="0" err="1"/>
              <a:t>j</a:t>
            </a:r>
            <a:endParaRPr lang="en-US" sz="1600" baseline="-25000" dirty="0"/>
          </a:p>
        </p:txBody>
      </p:sp>
      <p:cxnSp>
        <p:nvCxnSpPr>
          <p:cNvPr id="69" name="Straight Connector 68">
            <a:extLst>
              <a:ext uri="{FF2B5EF4-FFF2-40B4-BE49-F238E27FC236}">
                <a16:creationId xmlns:a16="http://schemas.microsoft.com/office/drawing/2014/main" id="{B5763CF8-FFE3-6448-8F2D-B1DE0258E194}"/>
              </a:ext>
            </a:extLst>
          </p:cNvPr>
          <p:cNvCxnSpPr>
            <a:cxnSpLocks/>
          </p:cNvCxnSpPr>
          <p:nvPr/>
        </p:nvCxnSpPr>
        <p:spPr>
          <a:xfrm flipV="1">
            <a:off x="1859199" y="3742781"/>
            <a:ext cx="0" cy="197494"/>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6B30ABC-2A3E-7D46-8533-74022FF42A18}"/>
              </a:ext>
            </a:extLst>
          </p:cNvPr>
          <p:cNvCxnSpPr>
            <a:cxnSpLocks/>
          </p:cNvCxnSpPr>
          <p:nvPr/>
        </p:nvCxnSpPr>
        <p:spPr>
          <a:xfrm flipV="1">
            <a:off x="2011599" y="3742781"/>
            <a:ext cx="0" cy="191127"/>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B652EBF-A87B-784C-8F30-29BEFB0A8EDC}"/>
              </a:ext>
            </a:extLst>
          </p:cNvPr>
          <p:cNvCxnSpPr>
            <a:cxnSpLocks/>
          </p:cNvCxnSpPr>
          <p:nvPr/>
        </p:nvCxnSpPr>
        <p:spPr>
          <a:xfrm flipV="1">
            <a:off x="2188465" y="3864814"/>
            <a:ext cx="0" cy="71866"/>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CB2E6E37-013E-8349-A3C6-3A0E3C651B8C}"/>
              </a:ext>
            </a:extLst>
          </p:cNvPr>
          <p:cNvSpPr/>
          <p:nvPr/>
        </p:nvSpPr>
        <p:spPr>
          <a:xfrm>
            <a:off x="701033" y="884752"/>
            <a:ext cx="211289" cy="3803709"/>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60" name="Rectangle 59">
            <a:extLst>
              <a:ext uri="{FF2B5EF4-FFF2-40B4-BE49-F238E27FC236}">
                <a16:creationId xmlns:a16="http://schemas.microsoft.com/office/drawing/2014/main" id="{93656B3B-CBD3-E44A-9D12-406F1B1CE61B}"/>
              </a:ext>
            </a:extLst>
          </p:cNvPr>
          <p:cNvSpPr/>
          <p:nvPr/>
        </p:nvSpPr>
        <p:spPr>
          <a:xfrm>
            <a:off x="701034" y="884752"/>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F792220-1968-974D-9633-837F242488ED}"/>
              </a:ext>
            </a:extLst>
          </p:cNvPr>
          <p:cNvSpPr/>
          <p:nvPr/>
        </p:nvSpPr>
        <p:spPr>
          <a:xfrm>
            <a:off x="701034" y="2269603"/>
            <a:ext cx="198582"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6FEFF05-D118-F044-82DF-02F4F8825931}"/>
              </a:ext>
            </a:extLst>
          </p:cNvPr>
          <p:cNvSpPr/>
          <p:nvPr/>
        </p:nvSpPr>
        <p:spPr>
          <a:xfrm>
            <a:off x="714286" y="3376159"/>
            <a:ext cx="198582"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1D92504C-CEB9-1547-AE18-A3D2CB07BE2F}"/>
              </a:ext>
            </a:extLst>
          </p:cNvPr>
          <p:cNvSpPr/>
          <p:nvPr/>
        </p:nvSpPr>
        <p:spPr>
          <a:xfrm>
            <a:off x="919683" y="892316"/>
            <a:ext cx="211289" cy="3803709"/>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65" name="Rectangle 64">
            <a:extLst>
              <a:ext uri="{FF2B5EF4-FFF2-40B4-BE49-F238E27FC236}">
                <a16:creationId xmlns:a16="http://schemas.microsoft.com/office/drawing/2014/main" id="{B182B030-1949-F64B-9F61-A8404D30551D}"/>
              </a:ext>
            </a:extLst>
          </p:cNvPr>
          <p:cNvSpPr/>
          <p:nvPr/>
        </p:nvSpPr>
        <p:spPr>
          <a:xfrm>
            <a:off x="919684" y="892316"/>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D06D0D32-B6DC-9147-A6B3-178E656E32DA}"/>
              </a:ext>
            </a:extLst>
          </p:cNvPr>
          <p:cNvSpPr/>
          <p:nvPr/>
        </p:nvSpPr>
        <p:spPr>
          <a:xfrm>
            <a:off x="919684" y="2263915"/>
            <a:ext cx="198582"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00591BD-589D-F34C-9AA7-36A820A8B368}"/>
              </a:ext>
            </a:extLst>
          </p:cNvPr>
          <p:cNvSpPr/>
          <p:nvPr/>
        </p:nvSpPr>
        <p:spPr>
          <a:xfrm>
            <a:off x="932936" y="3370471"/>
            <a:ext cx="198582"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317284A1-74AE-6547-8578-F0D8178475EF}"/>
              </a:ext>
            </a:extLst>
          </p:cNvPr>
          <p:cNvSpPr/>
          <p:nvPr/>
        </p:nvSpPr>
        <p:spPr>
          <a:xfrm>
            <a:off x="1144113" y="891212"/>
            <a:ext cx="211289" cy="3803709"/>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75" name="Rectangle 74">
            <a:extLst>
              <a:ext uri="{FF2B5EF4-FFF2-40B4-BE49-F238E27FC236}">
                <a16:creationId xmlns:a16="http://schemas.microsoft.com/office/drawing/2014/main" id="{E5EC6429-F85D-6B43-BE45-9EABF271D452}"/>
              </a:ext>
            </a:extLst>
          </p:cNvPr>
          <p:cNvSpPr/>
          <p:nvPr/>
        </p:nvSpPr>
        <p:spPr>
          <a:xfrm>
            <a:off x="1144114" y="891212"/>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D090469-4455-0748-873A-7898E9F0B974}"/>
              </a:ext>
            </a:extLst>
          </p:cNvPr>
          <p:cNvSpPr/>
          <p:nvPr/>
        </p:nvSpPr>
        <p:spPr>
          <a:xfrm>
            <a:off x="1144114" y="2262811"/>
            <a:ext cx="198582"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556F450B-59AB-A54F-AC61-E3A1A914FDB2}"/>
              </a:ext>
            </a:extLst>
          </p:cNvPr>
          <p:cNvSpPr/>
          <p:nvPr/>
        </p:nvSpPr>
        <p:spPr>
          <a:xfrm>
            <a:off x="1157366" y="3369367"/>
            <a:ext cx="198582"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EF46652-D5AF-B947-B70C-89025D0372C4}"/>
              </a:ext>
            </a:extLst>
          </p:cNvPr>
          <p:cNvSpPr/>
          <p:nvPr/>
        </p:nvSpPr>
        <p:spPr>
          <a:xfrm>
            <a:off x="3209791" y="2703586"/>
            <a:ext cx="1024178" cy="321623"/>
          </a:xfrm>
          <a:prstGeom prst="rect">
            <a:avLst/>
          </a:prstGeom>
          <a:solidFill>
            <a:schemeClr val="accent5">
              <a:lumMod val="40000"/>
              <a:lumOff val="60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F3525C1-CD2F-4642-8B9B-0D0EDADA90C1}"/>
              </a:ext>
            </a:extLst>
          </p:cNvPr>
          <p:cNvSpPr/>
          <p:nvPr/>
        </p:nvSpPr>
        <p:spPr>
          <a:xfrm>
            <a:off x="3209791" y="3847328"/>
            <a:ext cx="1024178" cy="427232"/>
          </a:xfrm>
          <a:prstGeom prst="rect">
            <a:avLst/>
          </a:prstGeom>
          <a:solidFill>
            <a:schemeClr val="accent5">
              <a:lumMod val="40000"/>
              <a:lumOff val="60000"/>
            </a:schemeClr>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7211BB3-FFDB-AD44-9C57-B8E889A3E084}"/>
              </a:ext>
            </a:extLst>
          </p:cNvPr>
          <p:cNvPicPr>
            <a:picLocks noChangeAspect="1"/>
          </p:cNvPicPr>
          <p:nvPr/>
        </p:nvPicPr>
        <p:blipFill>
          <a:blip r:embed="rId2"/>
          <a:stretch>
            <a:fillRect/>
          </a:stretch>
        </p:blipFill>
        <p:spPr>
          <a:xfrm>
            <a:off x="1482448" y="1721122"/>
            <a:ext cx="996950" cy="347561"/>
          </a:xfrm>
          <a:prstGeom prst="rect">
            <a:avLst/>
          </a:prstGeom>
        </p:spPr>
      </p:pic>
      <p:sp>
        <p:nvSpPr>
          <p:cNvPr id="80" name="TextBox 79">
            <a:extLst>
              <a:ext uri="{FF2B5EF4-FFF2-40B4-BE49-F238E27FC236}">
                <a16:creationId xmlns:a16="http://schemas.microsoft.com/office/drawing/2014/main" id="{74A1F8BF-9290-784D-A398-862B9D337B69}"/>
              </a:ext>
            </a:extLst>
          </p:cNvPr>
          <p:cNvSpPr txBox="1"/>
          <p:nvPr/>
        </p:nvSpPr>
        <p:spPr>
          <a:xfrm>
            <a:off x="5252186" y="2495065"/>
            <a:ext cx="324128" cy="369332"/>
          </a:xfrm>
          <a:prstGeom prst="rect">
            <a:avLst/>
          </a:prstGeom>
          <a:noFill/>
        </p:spPr>
        <p:txBody>
          <a:bodyPr wrap="none" rtlCol="0">
            <a:spAutoFit/>
          </a:bodyPr>
          <a:lstStyle/>
          <a:p>
            <a:r>
              <a:rPr lang="en-US" dirty="0"/>
              <a:t>●</a:t>
            </a:r>
          </a:p>
        </p:txBody>
      </p:sp>
      <p:sp>
        <p:nvSpPr>
          <p:cNvPr id="82" name="TextBox 81">
            <a:extLst>
              <a:ext uri="{FF2B5EF4-FFF2-40B4-BE49-F238E27FC236}">
                <a16:creationId xmlns:a16="http://schemas.microsoft.com/office/drawing/2014/main" id="{94192C1A-B41C-0741-9366-DD62238E8CBA}"/>
              </a:ext>
            </a:extLst>
          </p:cNvPr>
          <p:cNvSpPr txBox="1"/>
          <p:nvPr/>
        </p:nvSpPr>
        <p:spPr>
          <a:xfrm>
            <a:off x="5251009" y="3311943"/>
            <a:ext cx="324128" cy="369332"/>
          </a:xfrm>
          <a:prstGeom prst="rect">
            <a:avLst/>
          </a:prstGeom>
          <a:noFill/>
        </p:spPr>
        <p:txBody>
          <a:bodyPr wrap="none" rtlCol="0">
            <a:spAutoFit/>
          </a:bodyPr>
          <a:lstStyle/>
          <a:p>
            <a:r>
              <a:rPr lang="en-US" dirty="0"/>
              <a:t>●</a:t>
            </a:r>
          </a:p>
        </p:txBody>
      </p:sp>
      <p:sp>
        <p:nvSpPr>
          <p:cNvPr id="84" name="TextBox 83">
            <a:extLst>
              <a:ext uri="{FF2B5EF4-FFF2-40B4-BE49-F238E27FC236}">
                <a16:creationId xmlns:a16="http://schemas.microsoft.com/office/drawing/2014/main" id="{DE77C85A-DABC-3F40-9123-6E26438E8789}"/>
              </a:ext>
            </a:extLst>
          </p:cNvPr>
          <p:cNvSpPr txBox="1"/>
          <p:nvPr/>
        </p:nvSpPr>
        <p:spPr>
          <a:xfrm>
            <a:off x="5252186" y="3833523"/>
            <a:ext cx="324128" cy="369332"/>
          </a:xfrm>
          <a:prstGeom prst="rect">
            <a:avLst/>
          </a:prstGeom>
          <a:noFill/>
        </p:spPr>
        <p:txBody>
          <a:bodyPr wrap="none" rtlCol="0">
            <a:spAutoFit/>
          </a:bodyPr>
          <a:lstStyle/>
          <a:p>
            <a:r>
              <a:rPr lang="en-US" dirty="0"/>
              <a:t>●</a:t>
            </a:r>
          </a:p>
        </p:txBody>
      </p:sp>
      <p:pic>
        <p:nvPicPr>
          <p:cNvPr id="39" name="Picture 38">
            <a:extLst>
              <a:ext uri="{FF2B5EF4-FFF2-40B4-BE49-F238E27FC236}">
                <a16:creationId xmlns:a16="http://schemas.microsoft.com/office/drawing/2014/main" id="{E06C4327-CEC0-984D-9FDB-34A674EB1D82}"/>
              </a:ext>
            </a:extLst>
          </p:cNvPr>
          <p:cNvPicPr>
            <a:picLocks noChangeAspect="1"/>
          </p:cNvPicPr>
          <p:nvPr/>
        </p:nvPicPr>
        <p:blipFill>
          <a:blip r:embed="rId3"/>
          <a:stretch>
            <a:fillRect/>
          </a:stretch>
        </p:blipFill>
        <p:spPr>
          <a:xfrm>
            <a:off x="3209791" y="1721122"/>
            <a:ext cx="1099930" cy="343728"/>
          </a:xfrm>
          <a:prstGeom prst="rect">
            <a:avLst/>
          </a:prstGeom>
        </p:spPr>
      </p:pic>
      <p:sp>
        <p:nvSpPr>
          <p:cNvPr id="46" name="TextBox 45">
            <a:extLst>
              <a:ext uri="{FF2B5EF4-FFF2-40B4-BE49-F238E27FC236}">
                <a16:creationId xmlns:a16="http://schemas.microsoft.com/office/drawing/2014/main" id="{5C77E12B-8721-E040-874E-9820F313DC63}"/>
              </a:ext>
            </a:extLst>
          </p:cNvPr>
          <p:cNvSpPr txBox="1"/>
          <p:nvPr/>
        </p:nvSpPr>
        <p:spPr>
          <a:xfrm>
            <a:off x="6720501" y="913036"/>
            <a:ext cx="1266565" cy="369332"/>
          </a:xfrm>
          <a:prstGeom prst="rect">
            <a:avLst/>
          </a:prstGeom>
          <a:noFill/>
        </p:spPr>
        <p:txBody>
          <a:bodyPr wrap="none" rtlCol="0">
            <a:spAutoFit/>
          </a:bodyPr>
          <a:lstStyle/>
          <a:p>
            <a:r>
              <a:rPr lang="en-US" dirty="0"/>
              <a:t>survey data</a:t>
            </a:r>
          </a:p>
        </p:txBody>
      </p:sp>
      <p:pic>
        <p:nvPicPr>
          <p:cNvPr id="51" name="Picture 50">
            <a:extLst>
              <a:ext uri="{FF2B5EF4-FFF2-40B4-BE49-F238E27FC236}">
                <a16:creationId xmlns:a16="http://schemas.microsoft.com/office/drawing/2014/main" id="{9A735114-2169-2D4A-A1D2-ADD6212C0EBE}"/>
              </a:ext>
            </a:extLst>
          </p:cNvPr>
          <p:cNvPicPr>
            <a:picLocks noChangeAspect="1"/>
          </p:cNvPicPr>
          <p:nvPr/>
        </p:nvPicPr>
        <p:blipFill>
          <a:blip r:embed="rId4"/>
          <a:stretch>
            <a:fillRect/>
          </a:stretch>
        </p:blipFill>
        <p:spPr>
          <a:xfrm>
            <a:off x="6738803" y="1717276"/>
            <a:ext cx="1619772" cy="2869310"/>
          </a:xfrm>
          <a:prstGeom prst="rect">
            <a:avLst/>
          </a:prstGeom>
        </p:spPr>
      </p:pic>
      <p:pic>
        <p:nvPicPr>
          <p:cNvPr id="85" name="Picture 84">
            <a:extLst>
              <a:ext uri="{FF2B5EF4-FFF2-40B4-BE49-F238E27FC236}">
                <a16:creationId xmlns:a16="http://schemas.microsoft.com/office/drawing/2014/main" id="{9F6FAF40-59A8-C845-98E4-719922ABF426}"/>
              </a:ext>
            </a:extLst>
          </p:cNvPr>
          <p:cNvPicPr>
            <a:picLocks noChangeAspect="1"/>
          </p:cNvPicPr>
          <p:nvPr/>
        </p:nvPicPr>
        <p:blipFill>
          <a:blip r:embed="rId5"/>
          <a:stretch>
            <a:fillRect/>
          </a:stretch>
        </p:blipFill>
        <p:spPr>
          <a:xfrm>
            <a:off x="4761267" y="1717277"/>
            <a:ext cx="1280537" cy="347574"/>
          </a:xfrm>
          <a:prstGeom prst="rect">
            <a:avLst/>
          </a:prstGeom>
        </p:spPr>
      </p:pic>
      <p:sp>
        <p:nvSpPr>
          <p:cNvPr id="87" name="TextBox 86">
            <a:extLst>
              <a:ext uri="{FF2B5EF4-FFF2-40B4-BE49-F238E27FC236}">
                <a16:creationId xmlns:a16="http://schemas.microsoft.com/office/drawing/2014/main" id="{341880FB-49C2-E045-AA78-1B4CC11D5FBA}"/>
              </a:ext>
            </a:extLst>
          </p:cNvPr>
          <p:cNvSpPr txBox="1"/>
          <p:nvPr/>
        </p:nvSpPr>
        <p:spPr>
          <a:xfrm>
            <a:off x="4515234" y="913036"/>
            <a:ext cx="1837234" cy="369332"/>
          </a:xfrm>
          <a:prstGeom prst="rect">
            <a:avLst/>
          </a:prstGeom>
          <a:noFill/>
        </p:spPr>
        <p:txBody>
          <a:bodyPr wrap="none" rtlCol="0">
            <a:spAutoFit/>
          </a:bodyPr>
          <a:lstStyle/>
          <a:p>
            <a:r>
              <a:rPr lang="en-US" dirty="0"/>
              <a:t>opportunity data</a:t>
            </a:r>
          </a:p>
        </p:txBody>
      </p:sp>
      <p:sp>
        <p:nvSpPr>
          <p:cNvPr id="88" name="TextBox 87">
            <a:extLst>
              <a:ext uri="{FF2B5EF4-FFF2-40B4-BE49-F238E27FC236}">
                <a16:creationId xmlns:a16="http://schemas.microsoft.com/office/drawing/2014/main" id="{DFA8C10D-6EC2-B541-8D4D-E39C22F9F379}"/>
              </a:ext>
            </a:extLst>
          </p:cNvPr>
          <p:cNvSpPr txBox="1"/>
          <p:nvPr/>
        </p:nvSpPr>
        <p:spPr>
          <a:xfrm>
            <a:off x="3060117" y="913036"/>
            <a:ext cx="1270989" cy="369332"/>
          </a:xfrm>
          <a:prstGeom prst="rect">
            <a:avLst/>
          </a:prstGeom>
          <a:noFill/>
        </p:spPr>
        <p:txBody>
          <a:bodyPr wrap="none" rtlCol="0">
            <a:spAutoFit/>
          </a:bodyPr>
          <a:lstStyle/>
          <a:p>
            <a:r>
              <a:rPr lang="en-US" dirty="0"/>
              <a:t>apartments</a:t>
            </a:r>
          </a:p>
        </p:txBody>
      </p:sp>
      <p:sp>
        <p:nvSpPr>
          <p:cNvPr id="89" name="TextBox 88">
            <a:extLst>
              <a:ext uri="{FF2B5EF4-FFF2-40B4-BE49-F238E27FC236}">
                <a16:creationId xmlns:a16="http://schemas.microsoft.com/office/drawing/2014/main" id="{09E7ADCD-2224-3848-89F0-B986111C4581}"/>
              </a:ext>
            </a:extLst>
          </p:cNvPr>
          <p:cNvSpPr txBox="1"/>
          <p:nvPr/>
        </p:nvSpPr>
        <p:spPr>
          <a:xfrm>
            <a:off x="1563955" y="915836"/>
            <a:ext cx="749308" cy="369332"/>
          </a:xfrm>
          <a:prstGeom prst="rect">
            <a:avLst/>
          </a:prstGeom>
          <a:noFill/>
        </p:spPr>
        <p:txBody>
          <a:bodyPr wrap="none" rtlCol="0">
            <a:spAutoFit/>
          </a:bodyPr>
          <a:lstStyle/>
          <a:p>
            <a:r>
              <a:rPr lang="en-US" dirty="0"/>
              <a:t>tables</a:t>
            </a:r>
          </a:p>
        </p:txBody>
      </p:sp>
    </p:spTree>
    <p:extLst>
      <p:ext uri="{BB962C8B-B14F-4D97-AF65-F5344CB8AC3E}">
        <p14:creationId xmlns:p14="http://schemas.microsoft.com/office/powerpoint/2010/main" val="1637470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99"/>
            <a:ext cx="8229600" cy="615656"/>
          </a:xfrm>
        </p:spPr>
        <p:txBody>
          <a:bodyPr/>
          <a:lstStyle/>
          <a:p>
            <a:r>
              <a:rPr lang="en-US" dirty="0"/>
              <a:t>Results – Conditional Distributions</a:t>
            </a:r>
          </a:p>
        </p:txBody>
      </p:sp>
      <p:sp>
        <p:nvSpPr>
          <p:cNvPr id="5" name="Content Placeholder 4"/>
          <p:cNvSpPr>
            <a:spLocks noGrp="1"/>
          </p:cNvSpPr>
          <p:nvPr>
            <p:ph idx="1"/>
          </p:nvPr>
        </p:nvSpPr>
        <p:spPr>
          <a:xfrm>
            <a:off x="457200" y="622855"/>
            <a:ext cx="8229600" cy="996950"/>
          </a:xfrm>
        </p:spPr>
        <p:txBody>
          <a:bodyPr/>
          <a:lstStyle/>
          <a:p>
            <a:pPr marL="338138" indent="0">
              <a:buNone/>
            </a:pPr>
            <a:r>
              <a:rPr lang="en-US" dirty="0"/>
              <a:t>Imputed variables have conditional distributions consistent with those observed in the PUMS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43" y="1610829"/>
            <a:ext cx="3375991" cy="33759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619805"/>
            <a:ext cx="3366052" cy="3366052"/>
          </a:xfrm>
          <a:prstGeom prst="rect">
            <a:avLst/>
          </a:prstGeom>
        </p:spPr>
      </p:pic>
    </p:spTree>
    <p:extLst>
      <p:ext uri="{BB962C8B-B14F-4D97-AF65-F5344CB8AC3E}">
        <p14:creationId xmlns:p14="http://schemas.microsoft.com/office/powerpoint/2010/main" val="4022660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36104"/>
          </a:xfrm>
        </p:spPr>
        <p:txBody>
          <a:bodyPr/>
          <a:lstStyle/>
          <a:p>
            <a:r>
              <a:rPr lang="en-US" dirty="0"/>
              <a:t>Using only microdata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97" y="539536"/>
            <a:ext cx="6355281" cy="4575803"/>
          </a:xfrm>
          <a:prstGeom prst="rect">
            <a:avLst/>
          </a:prstGeom>
        </p:spPr>
      </p:pic>
      <p:sp>
        <p:nvSpPr>
          <p:cNvPr id="6" name="TextBox 5">
            <a:extLst>
              <a:ext uri="{FF2B5EF4-FFF2-40B4-BE49-F238E27FC236}">
                <a16:creationId xmlns:a16="http://schemas.microsoft.com/office/drawing/2014/main" id="{8E3845EB-13E7-CF46-BE56-A65BFC275711}"/>
              </a:ext>
            </a:extLst>
          </p:cNvPr>
          <p:cNvSpPr txBox="1"/>
          <p:nvPr/>
        </p:nvSpPr>
        <p:spPr>
          <a:xfrm rot="16200000">
            <a:off x="-106778" y="2462766"/>
            <a:ext cx="2107756" cy="400110"/>
          </a:xfrm>
          <a:prstGeom prst="rect">
            <a:avLst/>
          </a:prstGeom>
          <a:noFill/>
        </p:spPr>
        <p:txBody>
          <a:bodyPr wrap="none" rtlCol="0">
            <a:spAutoFit/>
          </a:bodyPr>
          <a:lstStyle/>
          <a:p>
            <a:r>
              <a:rPr lang="en-US" sz="2000" dirty="0"/>
              <a:t>household income</a:t>
            </a:r>
          </a:p>
        </p:txBody>
      </p:sp>
      <p:sp>
        <p:nvSpPr>
          <p:cNvPr id="3" name="TextBox 2">
            <a:extLst>
              <a:ext uri="{FF2B5EF4-FFF2-40B4-BE49-F238E27FC236}">
                <a16:creationId xmlns:a16="http://schemas.microsoft.com/office/drawing/2014/main" id="{ADC21F4A-B4EA-1545-90C1-711E13AA8D6F}"/>
              </a:ext>
            </a:extLst>
          </p:cNvPr>
          <p:cNvSpPr txBox="1"/>
          <p:nvPr/>
        </p:nvSpPr>
        <p:spPr>
          <a:xfrm>
            <a:off x="7703127" y="480291"/>
            <a:ext cx="1177245" cy="307777"/>
          </a:xfrm>
          <a:prstGeom prst="rect">
            <a:avLst/>
          </a:prstGeom>
          <a:noFill/>
        </p:spPr>
        <p:txBody>
          <a:bodyPr wrap="none" rtlCol="0">
            <a:spAutoFit/>
          </a:bodyPr>
          <a:lstStyle/>
          <a:p>
            <a:r>
              <a:rPr lang="en-US" sz="1400" dirty="0" err="1"/>
              <a:t>blockgroup</a:t>
            </a:r>
            <a:r>
              <a:rPr lang="en-US" sz="1400" dirty="0"/>
              <a:t> id</a:t>
            </a:r>
          </a:p>
        </p:txBody>
      </p:sp>
      <p:cxnSp>
        <p:nvCxnSpPr>
          <p:cNvPr id="7" name="Straight Arrow Connector 6">
            <a:extLst>
              <a:ext uri="{FF2B5EF4-FFF2-40B4-BE49-F238E27FC236}">
                <a16:creationId xmlns:a16="http://schemas.microsoft.com/office/drawing/2014/main" id="{33848063-7E08-6F44-975E-3816E92BD27D}"/>
              </a:ext>
            </a:extLst>
          </p:cNvPr>
          <p:cNvCxnSpPr/>
          <p:nvPr/>
        </p:nvCxnSpPr>
        <p:spPr>
          <a:xfrm flipH="1">
            <a:off x="7592291" y="636104"/>
            <a:ext cx="110836" cy="15196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51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6E2A5B-A5A8-DE43-B557-697B0E9E2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731" y="612653"/>
            <a:ext cx="6387547" cy="4502685"/>
          </a:xfrm>
          <a:prstGeom prst="rect">
            <a:avLst/>
          </a:prstGeom>
          <a:noFill/>
        </p:spPr>
      </p:pic>
      <p:sp>
        <p:nvSpPr>
          <p:cNvPr id="2" name="Title 1"/>
          <p:cNvSpPr>
            <a:spLocks noGrp="1"/>
          </p:cNvSpPr>
          <p:nvPr>
            <p:ph type="title"/>
          </p:nvPr>
        </p:nvSpPr>
        <p:spPr>
          <a:xfrm>
            <a:off x="457200" y="0"/>
            <a:ext cx="8229600" cy="612653"/>
          </a:xfrm>
        </p:spPr>
        <p:txBody>
          <a:bodyPr/>
          <a:lstStyle/>
          <a:p>
            <a:r>
              <a:rPr lang="en-US" dirty="0"/>
              <a:t>Also using marginal table information</a:t>
            </a:r>
          </a:p>
        </p:txBody>
      </p:sp>
      <p:sp>
        <p:nvSpPr>
          <p:cNvPr id="6" name="TextBox 5">
            <a:extLst>
              <a:ext uri="{FF2B5EF4-FFF2-40B4-BE49-F238E27FC236}">
                <a16:creationId xmlns:a16="http://schemas.microsoft.com/office/drawing/2014/main" id="{05FEC342-7E85-EF4E-ABDF-EB4BB77F01BF}"/>
              </a:ext>
            </a:extLst>
          </p:cNvPr>
          <p:cNvSpPr txBox="1"/>
          <p:nvPr/>
        </p:nvSpPr>
        <p:spPr>
          <a:xfrm rot="16200000">
            <a:off x="-106778" y="2462766"/>
            <a:ext cx="2107756" cy="400110"/>
          </a:xfrm>
          <a:prstGeom prst="rect">
            <a:avLst/>
          </a:prstGeom>
          <a:noFill/>
        </p:spPr>
        <p:txBody>
          <a:bodyPr wrap="none" rtlCol="0">
            <a:spAutoFit/>
          </a:bodyPr>
          <a:lstStyle/>
          <a:p>
            <a:r>
              <a:rPr lang="en-US" sz="2000" dirty="0"/>
              <a:t>household income</a:t>
            </a:r>
          </a:p>
        </p:txBody>
      </p:sp>
      <p:sp>
        <p:nvSpPr>
          <p:cNvPr id="7" name="TextBox 6">
            <a:extLst>
              <a:ext uri="{FF2B5EF4-FFF2-40B4-BE49-F238E27FC236}">
                <a16:creationId xmlns:a16="http://schemas.microsoft.com/office/drawing/2014/main" id="{736B9F8E-77EF-6244-8AAB-C4FF5A4AF6F3}"/>
              </a:ext>
            </a:extLst>
          </p:cNvPr>
          <p:cNvSpPr txBox="1"/>
          <p:nvPr/>
        </p:nvSpPr>
        <p:spPr>
          <a:xfrm>
            <a:off x="7703127" y="480291"/>
            <a:ext cx="1177245" cy="307777"/>
          </a:xfrm>
          <a:prstGeom prst="rect">
            <a:avLst/>
          </a:prstGeom>
          <a:noFill/>
        </p:spPr>
        <p:txBody>
          <a:bodyPr wrap="none" rtlCol="0">
            <a:spAutoFit/>
          </a:bodyPr>
          <a:lstStyle/>
          <a:p>
            <a:r>
              <a:rPr lang="en-US" sz="1400" dirty="0" err="1"/>
              <a:t>blockgroup</a:t>
            </a:r>
            <a:r>
              <a:rPr lang="en-US" sz="1400" dirty="0"/>
              <a:t> id</a:t>
            </a:r>
          </a:p>
        </p:txBody>
      </p:sp>
      <p:cxnSp>
        <p:nvCxnSpPr>
          <p:cNvPr id="8" name="Straight Arrow Connector 7">
            <a:extLst>
              <a:ext uri="{FF2B5EF4-FFF2-40B4-BE49-F238E27FC236}">
                <a16:creationId xmlns:a16="http://schemas.microsoft.com/office/drawing/2014/main" id="{8467A633-0C0B-A349-9916-B520A82115F2}"/>
              </a:ext>
            </a:extLst>
          </p:cNvPr>
          <p:cNvCxnSpPr/>
          <p:nvPr/>
        </p:nvCxnSpPr>
        <p:spPr>
          <a:xfrm flipH="1">
            <a:off x="7592291" y="636104"/>
            <a:ext cx="110836" cy="15196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992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9BEF27-A4CB-AF4D-93F6-992F2860E032}"/>
              </a:ext>
            </a:extLst>
          </p:cNvPr>
          <p:cNvSpPr>
            <a:spLocks noGrp="1"/>
          </p:cNvSpPr>
          <p:nvPr>
            <p:ph type="title"/>
          </p:nvPr>
        </p:nvSpPr>
        <p:spPr>
          <a:xfrm>
            <a:off x="447964" y="67434"/>
            <a:ext cx="8229600" cy="699184"/>
          </a:xfrm>
        </p:spPr>
        <p:txBody>
          <a:bodyPr>
            <a:normAutofit/>
          </a:bodyPr>
          <a:lstStyle/>
          <a:p>
            <a:r>
              <a:rPr lang="en-US" dirty="0"/>
              <a:t>Synthetic Populations</a:t>
            </a:r>
          </a:p>
        </p:txBody>
      </p:sp>
      <p:pic>
        <p:nvPicPr>
          <p:cNvPr id="6" name="Picture 5">
            <a:extLst>
              <a:ext uri="{FF2B5EF4-FFF2-40B4-BE49-F238E27FC236}">
                <a16:creationId xmlns:a16="http://schemas.microsoft.com/office/drawing/2014/main" id="{D9D2CF45-2ADB-EB40-AC0A-5FD568C6FB91}"/>
              </a:ext>
            </a:extLst>
          </p:cNvPr>
          <p:cNvPicPr>
            <a:picLocks noChangeAspect="1"/>
          </p:cNvPicPr>
          <p:nvPr/>
        </p:nvPicPr>
        <p:blipFill>
          <a:blip r:embed="rId2"/>
          <a:stretch>
            <a:fillRect/>
          </a:stretch>
        </p:blipFill>
        <p:spPr>
          <a:xfrm>
            <a:off x="6641973" y="1330042"/>
            <a:ext cx="2429650" cy="3297383"/>
          </a:xfrm>
          <a:prstGeom prst="rect">
            <a:avLst/>
          </a:prstGeom>
        </p:spPr>
      </p:pic>
      <p:sp>
        <p:nvSpPr>
          <p:cNvPr id="7" name="TextBox 6">
            <a:extLst>
              <a:ext uri="{FF2B5EF4-FFF2-40B4-BE49-F238E27FC236}">
                <a16:creationId xmlns:a16="http://schemas.microsoft.com/office/drawing/2014/main" id="{7235E4ED-60CE-C74B-ABEF-0BE3F562E35F}"/>
              </a:ext>
            </a:extLst>
          </p:cNvPr>
          <p:cNvSpPr txBox="1"/>
          <p:nvPr/>
        </p:nvSpPr>
        <p:spPr>
          <a:xfrm>
            <a:off x="6846724" y="858988"/>
            <a:ext cx="1846468" cy="369332"/>
          </a:xfrm>
          <a:prstGeom prst="rect">
            <a:avLst/>
          </a:prstGeom>
          <a:noFill/>
        </p:spPr>
        <p:txBody>
          <a:bodyPr wrap="none" rtlCol="0">
            <a:spAutoFit/>
          </a:bodyPr>
          <a:lstStyle/>
          <a:p>
            <a:r>
              <a:rPr lang="en-US" dirty="0"/>
              <a:t>Assessing Surveys</a:t>
            </a:r>
          </a:p>
        </p:txBody>
      </p:sp>
      <p:sp>
        <p:nvSpPr>
          <p:cNvPr id="8" name="TextBox 7">
            <a:extLst>
              <a:ext uri="{FF2B5EF4-FFF2-40B4-BE49-F238E27FC236}">
                <a16:creationId xmlns:a16="http://schemas.microsoft.com/office/drawing/2014/main" id="{A11A1B48-FDC8-0A4E-A809-CF2EB545AC72}"/>
              </a:ext>
            </a:extLst>
          </p:cNvPr>
          <p:cNvSpPr txBox="1"/>
          <p:nvPr/>
        </p:nvSpPr>
        <p:spPr>
          <a:xfrm>
            <a:off x="244764" y="720488"/>
            <a:ext cx="2960254" cy="646331"/>
          </a:xfrm>
          <a:prstGeom prst="rect">
            <a:avLst/>
          </a:prstGeom>
          <a:noFill/>
        </p:spPr>
        <p:txBody>
          <a:bodyPr wrap="square" rtlCol="0">
            <a:spAutoFit/>
          </a:bodyPr>
          <a:lstStyle/>
          <a:p>
            <a:r>
              <a:rPr lang="en-US" dirty="0"/>
              <a:t>Simulations and Agent-based Models</a:t>
            </a:r>
          </a:p>
        </p:txBody>
      </p:sp>
      <p:pic>
        <p:nvPicPr>
          <p:cNvPr id="10" name="Picture 9">
            <a:extLst>
              <a:ext uri="{FF2B5EF4-FFF2-40B4-BE49-F238E27FC236}">
                <a16:creationId xmlns:a16="http://schemas.microsoft.com/office/drawing/2014/main" id="{0371841D-620A-8B40-A725-B9CBC8E76EE0}"/>
              </a:ext>
            </a:extLst>
          </p:cNvPr>
          <p:cNvPicPr>
            <a:picLocks noChangeAspect="1"/>
          </p:cNvPicPr>
          <p:nvPr/>
        </p:nvPicPr>
        <p:blipFill>
          <a:blip r:embed="rId3"/>
          <a:stretch>
            <a:fillRect/>
          </a:stretch>
        </p:blipFill>
        <p:spPr>
          <a:xfrm>
            <a:off x="33997" y="1330043"/>
            <a:ext cx="3219403" cy="3297382"/>
          </a:xfrm>
          <a:prstGeom prst="rect">
            <a:avLst/>
          </a:prstGeom>
        </p:spPr>
      </p:pic>
      <p:sp>
        <p:nvSpPr>
          <p:cNvPr id="11" name="TextBox 10">
            <a:extLst>
              <a:ext uri="{FF2B5EF4-FFF2-40B4-BE49-F238E27FC236}">
                <a16:creationId xmlns:a16="http://schemas.microsoft.com/office/drawing/2014/main" id="{B7145E08-EB73-174C-B0FA-00291BFE7027}"/>
              </a:ext>
            </a:extLst>
          </p:cNvPr>
          <p:cNvSpPr txBox="1"/>
          <p:nvPr/>
        </p:nvSpPr>
        <p:spPr>
          <a:xfrm>
            <a:off x="4379709" y="858988"/>
            <a:ext cx="994183" cy="369332"/>
          </a:xfrm>
          <a:prstGeom prst="rect">
            <a:avLst/>
          </a:prstGeom>
          <a:noFill/>
        </p:spPr>
        <p:txBody>
          <a:bodyPr wrap="none" rtlCol="0">
            <a:spAutoFit/>
          </a:bodyPr>
          <a:lstStyle/>
          <a:p>
            <a:r>
              <a:rPr lang="en-US" dirty="0"/>
              <a:t>Planning</a:t>
            </a:r>
          </a:p>
        </p:txBody>
      </p:sp>
      <p:pic>
        <p:nvPicPr>
          <p:cNvPr id="13" name="Picture 12">
            <a:extLst>
              <a:ext uri="{FF2B5EF4-FFF2-40B4-BE49-F238E27FC236}">
                <a16:creationId xmlns:a16="http://schemas.microsoft.com/office/drawing/2014/main" id="{0BF6FF3E-C657-4E40-8F69-D3310DE7106F}"/>
              </a:ext>
            </a:extLst>
          </p:cNvPr>
          <p:cNvPicPr>
            <a:picLocks noChangeAspect="1"/>
          </p:cNvPicPr>
          <p:nvPr/>
        </p:nvPicPr>
        <p:blipFill rotWithShape="1">
          <a:blip r:embed="rId4"/>
          <a:srcRect l="21283" r="4804"/>
          <a:stretch/>
        </p:blipFill>
        <p:spPr>
          <a:xfrm>
            <a:off x="3138226" y="1330042"/>
            <a:ext cx="3480289" cy="2647373"/>
          </a:xfrm>
          <a:prstGeom prst="rect">
            <a:avLst/>
          </a:prstGeom>
        </p:spPr>
      </p:pic>
    </p:spTree>
    <p:extLst>
      <p:ext uri="{BB962C8B-B14F-4D97-AF65-F5344CB8AC3E}">
        <p14:creationId xmlns:p14="http://schemas.microsoft.com/office/powerpoint/2010/main" val="1862280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101C-6EB2-4043-B45A-30998D6F839F}"/>
              </a:ext>
            </a:extLst>
          </p:cNvPr>
          <p:cNvSpPr>
            <a:spLocks noGrp="1"/>
          </p:cNvSpPr>
          <p:nvPr>
            <p:ph type="title"/>
          </p:nvPr>
        </p:nvSpPr>
        <p:spPr>
          <a:xfrm>
            <a:off x="457200" y="7199"/>
            <a:ext cx="8229600" cy="721671"/>
          </a:xfrm>
        </p:spPr>
        <p:txBody>
          <a:bodyPr/>
          <a:lstStyle/>
          <a:p>
            <a:r>
              <a:rPr lang="en-US" dirty="0"/>
              <a:t>Posterior Realizations</a:t>
            </a:r>
          </a:p>
        </p:txBody>
      </p:sp>
      <p:pic>
        <p:nvPicPr>
          <p:cNvPr id="4" name="Picture 3">
            <a:extLst>
              <a:ext uri="{FF2B5EF4-FFF2-40B4-BE49-F238E27FC236}">
                <a16:creationId xmlns:a16="http://schemas.microsoft.com/office/drawing/2014/main" id="{DF6DBE54-B66F-1C41-B231-193E566F3AA9}"/>
              </a:ext>
            </a:extLst>
          </p:cNvPr>
          <p:cNvPicPr>
            <a:picLocks noChangeAspect="1"/>
          </p:cNvPicPr>
          <p:nvPr/>
        </p:nvPicPr>
        <p:blipFill rotWithShape="1">
          <a:blip r:embed="rId2"/>
          <a:srcRect l="12174" t="10071" r="8261" b="11930"/>
          <a:stretch/>
        </p:blipFill>
        <p:spPr>
          <a:xfrm>
            <a:off x="13254" y="834890"/>
            <a:ext cx="2074553" cy="2033741"/>
          </a:xfrm>
          <a:prstGeom prst="rect">
            <a:avLst/>
          </a:prstGeom>
        </p:spPr>
      </p:pic>
      <p:pic>
        <p:nvPicPr>
          <p:cNvPr id="6" name="Picture 5">
            <a:extLst>
              <a:ext uri="{FF2B5EF4-FFF2-40B4-BE49-F238E27FC236}">
                <a16:creationId xmlns:a16="http://schemas.microsoft.com/office/drawing/2014/main" id="{7794E7AA-C859-3544-9041-25D1F5BAEB29}"/>
              </a:ext>
            </a:extLst>
          </p:cNvPr>
          <p:cNvPicPr>
            <a:picLocks noChangeAspect="1"/>
          </p:cNvPicPr>
          <p:nvPr/>
        </p:nvPicPr>
        <p:blipFill rotWithShape="1">
          <a:blip r:embed="rId3"/>
          <a:srcRect l="11914" t="10070" r="8261" b="11930"/>
          <a:stretch/>
        </p:blipFill>
        <p:spPr>
          <a:xfrm>
            <a:off x="1784924" y="834890"/>
            <a:ext cx="2081353" cy="2033741"/>
          </a:xfrm>
          <a:prstGeom prst="snip2DiagRect">
            <a:avLst>
              <a:gd name="adj1" fmla="val 0"/>
              <a:gd name="adj2" fmla="val 50000"/>
            </a:avLst>
          </a:prstGeom>
        </p:spPr>
      </p:pic>
      <p:pic>
        <p:nvPicPr>
          <p:cNvPr id="8" name="Picture 7">
            <a:extLst>
              <a:ext uri="{FF2B5EF4-FFF2-40B4-BE49-F238E27FC236}">
                <a16:creationId xmlns:a16="http://schemas.microsoft.com/office/drawing/2014/main" id="{124F59CB-37FE-1241-9ADD-0E6B5641D339}"/>
              </a:ext>
            </a:extLst>
          </p:cNvPr>
          <p:cNvPicPr>
            <a:picLocks noChangeAspect="1"/>
          </p:cNvPicPr>
          <p:nvPr/>
        </p:nvPicPr>
        <p:blipFill rotWithShape="1">
          <a:blip r:embed="rId4"/>
          <a:srcRect l="11913" t="10331" r="8522" b="11929"/>
          <a:stretch/>
        </p:blipFill>
        <p:spPr>
          <a:xfrm>
            <a:off x="3569837" y="834890"/>
            <a:ext cx="2081513" cy="2033741"/>
          </a:xfrm>
          <a:prstGeom prst="snip2DiagRect">
            <a:avLst>
              <a:gd name="adj1" fmla="val 0"/>
              <a:gd name="adj2" fmla="val 50000"/>
            </a:avLst>
          </a:prstGeom>
        </p:spPr>
      </p:pic>
      <p:pic>
        <p:nvPicPr>
          <p:cNvPr id="10" name="Picture 9">
            <a:extLst>
              <a:ext uri="{FF2B5EF4-FFF2-40B4-BE49-F238E27FC236}">
                <a16:creationId xmlns:a16="http://schemas.microsoft.com/office/drawing/2014/main" id="{203B446F-D3CA-0243-B35F-D59B222F8F53}"/>
              </a:ext>
            </a:extLst>
          </p:cNvPr>
          <p:cNvPicPr>
            <a:picLocks noChangeAspect="1"/>
          </p:cNvPicPr>
          <p:nvPr/>
        </p:nvPicPr>
        <p:blipFill rotWithShape="1">
          <a:blip r:embed="rId5"/>
          <a:srcRect l="12174" t="10070" r="8522" b="11930"/>
          <a:stretch/>
        </p:blipFill>
        <p:spPr>
          <a:xfrm>
            <a:off x="5347448" y="834890"/>
            <a:ext cx="2067750" cy="2033741"/>
          </a:xfrm>
          <a:prstGeom prst="snip2DiagRect">
            <a:avLst>
              <a:gd name="adj1" fmla="val 0"/>
              <a:gd name="adj2" fmla="val 50000"/>
            </a:avLst>
          </a:prstGeom>
        </p:spPr>
      </p:pic>
      <p:pic>
        <p:nvPicPr>
          <p:cNvPr id="14" name="Picture 13">
            <a:extLst>
              <a:ext uri="{FF2B5EF4-FFF2-40B4-BE49-F238E27FC236}">
                <a16:creationId xmlns:a16="http://schemas.microsoft.com/office/drawing/2014/main" id="{48B2FC4C-E4BA-9745-AFC7-F573DED246EE}"/>
              </a:ext>
            </a:extLst>
          </p:cNvPr>
          <p:cNvPicPr>
            <a:picLocks noChangeAspect="1"/>
          </p:cNvPicPr>
          <p:nvPr/>
        </p:nvPicPr>
        <p:blipFill rotWithShape="1">
          <a:blip r:embed="rId6"/>
          <a:srcRect l="11913" t="10071" r="10439" b="11771"/>
          <a:stretch/>
        </p:blipFill>
        <p:spPr>
          <a:xfrm>
            <a:off x="7129665" y="834891"/>
            <a:ext cx="2014335" cy="2027581"/>
          </a:xfrm>
          <a:prstGeom prst="snip2DiagRect">
            <a:avLst>
              <a:gd name="adj1" fmla="val 0"/>
              <a:gd name="adj2" fmla="val 50000"/>
            </a:avLst>
          </a:prstGeom>
        </p:spPr>
      </p:pic>
      <p:sp>
        <p:nvSpPr>
          <p:cNvPr id="15" name="TextBox 14">
            <a:extLst>
              <a:ext uri="{FF2B5EF4-FFF2-40B4-BE49-F238E27FC236}">
                <a16:creationId xmlns:a16="http://schemas.microsoft.com/office/drawing/2014/main" id="{7D9B3245-5035-A744-97E6-B242022AEA85}"/>
              </a:ext>
            </a:extLst>
          </p:cNvPr>
          <p:cNvSpPr txBox="1"/>
          <p:nvPr/>
        </p:nvSpPr>
        <p:spPr>
          <a:xfrm>
            <a:off x="278299" y="3021499"/>
            <a:ext cx="7301948" cy="2031325"/>
          </a:xfrm>
          <a:prstGeom prst="rect">
            <a:avLst/>
          </a:prstGeom>
          <a:noFill/>
        </p:spPr>
        <p:txBody>
          <a:bodyPr wrap="square" rtlCol="0">
            <a:spAutoFit/>
          </a:bodyPr>
          <a:lstStyle/>
          <a:p>
            <a:r>
              <a:rPr lang="en-US" dirty="0"/>
              <a:t>Uses information from: </a:t>
            </a:r>
          </a:p>
          <a:p>
            <a:pPr marL="285750" indent="-285750">
              <a:buFont typeface="Arial" panose="020B0604020202020204" pitchFamily="34" charset="0"/>
              <a:buChar char="•"/>
            </a:pPr>
            <a:r>
              <a:rPr lang="en-US" dirty="0"/>
              <a:t>real estate tax records, </a:t>
            </a:r>
          </a:p>
          <a:p>
            <a:pPr marL="285750" indent="-285750">
              <a:buFont typeface="Arial" panose="020B0604020202020204" pitchFamily="34" charset="0"/>
              <a:buChar char="•"/>
            </a:pPr>
            <a:r>
              <a:rPr lang="en-US" dirty="0"/>
              <a:t>geography, county GIS data</a:t>
            </a:r>
          </a:p>
          <a:p>
            <a:pPr marL="285750" indent="-285750">
              <a:buFont typeface="Arial" panose="020B0604020202020204" pitchFamily="34" charset="0"/>
              <a:buChar char="•"/>
            </a:pPr>
            <a:r>
              <a:rPr lang="en-US" dirty="0"/>
              <a:t>American Community Survey microdata, </a:t>
            </a:r>
          </a:p>
          <a:p>
            <a:pPr marL="285750" indent="-285750">
              <a:buFont typeface="Arial" panose="020B0604020202020204" pitchFamily="34" charset="0"/>
              <a:buChar char="•"/>
            </a:pPr>
            <a:r>
              <a:rPr lang="en-US" dirty="0"/>
              <a:t>American Community Survey (</a:t>
            </a:r>
            <a:r>
              <a:rPr lang="en-US" dirty="0" err="1"/>
              <a:t>blockgroup</a:t>
            </a:r>
            <a:r>
              <a:rPr lang="en-US" dirty="0"/>
              <a:t>) summaries of:</a:t>
            </a:r>
          </a:p>
          <a:p>
            <a:pPr marL="742950" lvl="1" indent="-285750">
              <a:buFont typeface="Arial" panose="020B0604020202020204" pitchFamily="34" charset="0"/>
              <a:buChar char="•"/>
            </a:pPr>
            <a:r>
              <a:rPr lang="en-US" dirty="0"/>
              <a:t> household Income, property value, # bedrooms, year built</a:t>
            </a:r>
          </a:p>
          <a:p>
            <a:pPr marL="285750" indent="-285750">
              <a:buFont typeface="Arial" panose="020B0604020202020204" pitchFamily="34" charset="0"/>
              <a:buChar char="•"/>
            </a:pPr>
            <a:r>
              <a:rPr lang="en-US" dirty="0"/>
              <a:t>County apartment surveys </a:t>
            </a:r>
          </a:p>
        </p:txBody>
      </p:sp>
      <p:sp>
        <p:nvSpPr>
          <p:cNvPr id="16" name="TextBox 15">
            <a:extLst>
              <a:ext uri="{FF2B5EF4-FFF2-40B4-BE49-F238E27FC236}">
                <a16:creationId xmlns:a16="http://schemas.microsoft.com/office/drawing/2014/main" id="{4F77DF6B-4964-A044-84CF-79FF2349A6C0}"/>
              </a:ext>
            </a:extLst>
          </p:cNvPr>
          <p:cNvSpPr txBox="1"/>
          <p:nvPr/>
        </p:nvSpPr>
        <p:spPr>
          <a:xfrm>
            <a:off x="6138912" y="2862472"/>
            <a:ext cx="2974469" cy="338554"/>
          </a:xfrm>
          <a:prstGeom prst="rect">
            <a:avLst/>
          </a:prstGeom>
          <a:noFill/>
        </p:spPr>
        <p:txBody>
          <a:bodyPr wrap="none" rtlCol="0">
            <a:spAutoFit/>
          </a:bodyPr>
          <a:lstStyle/>
          <a:p>
            <a:r>
              <a:rPr lang="en-US" sz="1600" dirty="0"/>
              <a:t>Realizations of household income</a:t>
            </a:r>
          </a:p>
        </p:txBody>
      </p:sp>
    </p:spTree>
    <p:extLst>
      <p:ext uri="{BB962C8B-B14F-4D97-AF65-F5344CB8AC3E}">
        <p14:creationId xmlns:p14="http://schemas.microsoft.com/office/powerpoint/2010/main" val="50197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7DF8-4D9A-8149-8AFE-8889E3E2C2A8}"/>
              </a:ext>
            </a:extLst>
          </p:cNvPr>
          <p:cNvSpPr>
            <a:spLocks noGrp="1"/>
          </p:cNvSpPr>
          <p:nvPr>
            <p:ph type="title"/>
          </p:nvPr>
        </p:nvSpPr>
        <p:spPr>
          <a:xfrm>
            <a:off x="0" y="88572"/>
            <a:ext cx="9144000" cy="857250"/>
          </a:xfrm>
        </p:spPr>
        <p:txBody>
          <a:bodyPr>
            <a:normAutofit fontScale="90000"/>
          </a:bodyPr>
          <a:lstStyle/>
          <a:p>
            <a:r>
              <a:rPr lang="en-US" dirty="0"/>
              <a:t>Assessing uniqueness with these realizations of Arlington</a:t>
            </a:r>
          </a:p>
        </p:txBody>
      </p:sp>
      <p:grpSp>
        <p:nvGrpSpPr>
          <p:cNvPr id="3" name="Group 2">
            <a:extLst>
              <a:ext uri="{FF2B5EF4-FFF2-40B4-BE49-F238E27FC236}">
                <a16:creationId xmlns:a16="http://schemas.microsoft.com/office/drawing/2014/main" id="{A8911B19-7DEE-A94B-B11D-83381EE14FFB}"/>
              </a:ext>
            </a:extLst>
          </p:cNvPr>
          <p:cNvGrpSpPr/>
          <p:nvPr/>
        </p:nvGrpSpPr>
        <p:grpSpPr>
          <a:xfrm>
            <a:off x="3219076" y="2002105"/>
            <a:ext cx="971233" cy="2113028"/>
            <a:chOff x="832486" y="1365997"/>
            <a:chExt cx="971233" cy="1600778"/>
          </a:xfrm>
        </p:grpSpPr>
        <p:sp>
          <p:nvSpPr>
            <p:cNvPr id="4" name="Rectangle 3">
              <a:extLst>
                <a:ext uri="{FF2B5EF4-FFF2-40B4-BE49-F238E27FC236}">
                  <a16:creationId xmlns:a16="http://schemas.microsoft.com/office/drawing/2014/main" id="{B34B5705-46B4-1B45-9E66-E2709A8F59CD}"/>
                </a:ext>
              </a:extLst>
            </p:cNvPr>
            <p:cNvSpPr/>
            <p:nvPr/>
          </p:nvSpPr>
          <p:spPr>
            <a:xfrm>
              <a:off x="832486" y="1365997"/>
              <a:ext cx="971233" cy="1600778"/>
            </a:xfrm>
            <a:prstGeom prst="rect">
              <a:avLst/>
            </a:prstGeom>
            <a:gradFill>
              <a:gsLst>
                <a:gs pos="0">
                  <a:schemeClr val="tx2">
                    <a:lumMod val="60000"/>
                    <a:lumOff val="40000"/>
                  </a:schemeClr>
                </a:gs>
                <a:gs pos="1000">
                  <a:schemeClr val="accent1">
                    <a:tint val="50000"/>
                    <a:shade val="100000"/>
                    <a:satMod val="350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25A83D-E18F-3444-A838-890A789449F8}"/>
                </a:ext>
              </a:extLst>
            </p:cNvPr>
            <p:cNvSpPr/>
            <p:nvPr/>
          </p:nvSpPr>
          <p:spPr>
            <a:xfrm>
              <a:off x="832486" y="1753178"/>
              <a:ext cx="971233" cy="82381"/>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CC933C9-24DE-EB4A-860D-0DE8B85A5154}"/>
              </a:ext>
            </a:extLst>
          </p:cNvPr>
          <p:cNvGrpSpPr/>
          <p:nvPr/>
        </p:nvGrpSpPr>
        <p:grpSpPr>
          <a:xfrm>
            <a:off x="5968569" y="2002105"/>
            <a:ext cx="118525" cy="2113028"/>
            <a:chOff x="832486" y="1365997"/>
            <a:chExt cx="971233" cy="1600778"/>
          </a:xfrm>
        </p:grpSpPr>
        <p:sp>
          <p:nvSpPr>
            <p:cNvPr id="7" name="Rectangle 6">
              <a:extLst>
                <a:ext uri="{FF2B5EF4-FFF2-40B4-BE49-F238E27FC236}">
                  <a16:creationId xmlns:a16="http://schemas.microsoft.com/office/drawing/2014/main" id="{590CE91D-CDCD-A94B-B3CF-C6035ADB0C0F}"/>
                </a:ext>
              </a:extLst>
            </p:cNvPr>
            <p:cNvSpPr/>
            <p:nvPr/>
          </p:nvSpPr>
          <p:spPr>
            <a:xfrm>
              <a:off x="832486" y="1365997"/>
              <a:ext cx="971233" cy="1600778"/>
            </a:xfrm>
            <a:prstGeom prst="rect">
              <a:avLst/>
            </a:prstGeom>
            <a:gradFill>
              <a:gsLst>
                <a:gs pos="0">
                  <a:schemeClr val="tx2">
                    <a:lumMod val="60000"/>
                    <a:lumOff val="40000"/>
                  </a:schemeClr>
                </a:gs>
                <a:gs pos="1000">
                  <a:schemeClr val="accent1">
                    <a:tint val="50000"/>
                    <a:shade val="100000"/>
                    <a:satMod val="350000"/>
                  </a:schemeClr>
                </a:gs>
              </a:gsLs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F29BCC1-418F-7049-B0D1-7E14A90C0AD3}"/>
                </a:ext>
              </a:extLst>
            </p:cNvPr>
            <p:cNvSpPr/>
            <p:nvPr/>
          </p:nvSpPr>
          <p:spPr>
            <a:xfrm>
              <a:off x="832486" y="1753178"/>
              <a:ext cx="971233" cy="82381"/>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77E8BC5-A69A-FE47-8B30-0C811E021058}"/>
              </a:ext>
            </a:extLst>
          </p:cNvPr>
          <p:cNvSpPr txBox="1"/>
          <p:nvPr/>
        </p:nvSpPr>
        <p:spPr>
          <a:xfrm>
            <a:off x="3219076" y="1236208"/>
            <a:ext cx="971233" cy="738664"/>
          </a:xfrm>
          <a:prstGeom prst="rect">
            <a:avLst/>
          </a:prstGeom>
          <a:noFill/>
        </p:spPr>
        <p:txBody>
          <a:bodyPr wrap="square" rtlCol="0">
            <a:spAutoFit/>
          </a:bodyPr>
          <a:lstStyle/>
          <a:p>
            <a:pPr algn="ctr"/>
            <a:r>
              <a:rPr lang="en-US" sz="1400" dirty="0"/>
              <a:t>pseudo universe records</a:t>
            </a:r>
            <a:endParaRPr lang="en-US" dirty="0"/>
          </a:p>
        </p:txBody>
      </p:sp>
      <p:sp>
        <p:nvSpPr>
          <p:cNvPr id="10" name="TextBox 9">
            <a:extLst>
              <a:ext uri="{FF2B5EF4-FFF2-40B4-BE49-F238E27FC236}">
                <a16:creationId xmlns:a16="http://schemas.microsoft.com/office/drawing/2014/main" id="{47124972-E965-1349-B7D2-5ABA32A952C4}"/>
              </a:ext>
            </a:extLst>
          </p:cNvPr>
          <p:cNvSpPr txBox="1"/>
          <p:nvPr/>
        </p:nvSpPr>
        <p:spPr>
          <a:xfrm>
            <a:off x="5566846" y="1451652"/>
            <a:ext cx="971233" cy="523220"/>
          </a:xfrm>
          <a:prstGeom prst="rect">
            <a:avLst/>
          </a:prstGeom>
          <a:noFill/>
        </p:spPr>
        <p:txBody>
          <a:bodyPr wrap="square" rtlCol="0">
            <a:spAutoFit/>
          </a:bodyPr>
          <a:lstStyle/>
          <a:p>
            <a:pPr algn="ctr"/>
            <a:r>
              <a:rPr lang="en-US" sz="1400" dirty="0"/>
              <a:t>number of matches</a:t>
            </a:r>
            <a:endParaRPr lang="en-US" dirty="0"/>
          </a:p>
        </p:txBody>
      </p:sp>
      <p:sp>
        <p:nvSpPr>
          <p:cNvPr id="11" name="TextBox 10">
            <a:extLst>
              <a:ext uri="{FF2B5EF4-FFF2-40B4-BE49-F238E27FC236}">
                <a16:creationId xmlns:a16="http://schemas.microsoft.com/office/drawing/2014/main" id="{50431E8E-74A5-9543-B3BC-065CEA3076B7}"/>
              </a:ext>
            </a:extLst>
          </p:cNvPr>
          <p:cNvSpPr txBox="1"/>
          <p:nvPr/>
        </p:nvSpPr>
        <p:spPr>
          <a:xfrm>
            <a:off x="1183164" y="3386832"/>
            <a:ext cx="1825065" cy="646331"/>
          </a:xfrm>
          <a:prstGeom prst="rect">
            <a:avLst/>
          </a:prstGeom>
          <a:noFill/>
        </p:spPr>
        <p:txBody>
          <a:bodyPr wrap="square" rtlCol="0">
            <a:spAutoFit/>
          </a:bodyPr>
          <a:lstStyle/>
          <a:p>
            <a:r>
              <a:rPr lang="en-US" sz="1200" dirty="0"/>
              <a:t>compare each record to all records in the pseudo universe</a:t>
            </a:r>
          </a:p>
        </p:txBody>
      </p:sp>
      <p:sp>
        <p:nvSpPr>
          <p:cNvPr id="12" name="TextBox 11">
            <a:extLst>
              <a:ext uri="{FF2B5EF4-FFF2-40B4-BE49-F238E27FC236}">
                <a16:creationId xmlns:a16="http://schemas.microsoft.com/office/drawing/2014/main" id="{DD4604CF-B392-D643-BB38-2E7AFF65B314}"/>
              </a:ext>
            </a:extLst>
          </p:cNvPr>
          <p:cNvSpPr txBox="1"/>
          <p:nvPr/>
        </p:nvSpPr>
        <p:spPr>
          <a:xfrm>
            <a:off x="4321363" y="3386832"/>
            <a:ext cx="1825065" cy="646331"/>
          </a:xfrm>
          <a:prstGeom prst="rect">
            <a:avLst/>
          </a:prstGeom>
          <a:noFill/>
        </p:spPr>
        <p:txBody>
          <a:bodyPr wrap="square" rtlCol="0">
            <a:spAutoFit/>
          </a:bodyPr>
          <a:lstStyle/>
          <a:p>
            <a:r>
              <a:rPr lang="en-US" sz="1200" dirty="0"/>
              <a:t>sum the number of matches </a:t>
            </a:r>
            <a:r>
              <a:rPr lang="en-US" sz="1200" dirty="0" err="1"/>
              <a:t>n</a:t>
            </a:r>
            <a:r>
              <a:rPr lang="en-US" sz="1200" baseline="-25000" dirty="0" err="1"/>
              <a:t>i</a:t>
            </a:r>
            <a:r>
              <a:rPr lang="en-US" sz="1200" dirty="0"/>
              <a:t> for each sample record </a:t>
            </a:r>
            <a:r>
              <a:rPr lang="en-US" sz="1200" dirty="0" err="1"/>
              <a:t>i</a:t>
            </a:r>
            <a:endParaRPr lang="en-US" sz="1200" dirty="0"/>
          </a:p>
        </p:txBody>
      </p:sp>
      <p:cxnSp>
        <p:nvCxnSpPr>
          <p:cNvPr id="13" name="Straight Arrow Connector 12">
            <a:extLst>
              <a:ext uri="{FF2B5EF4-FFF2-40B4-BE49-F238E27FC236}">
                <a16:creationId xmlns:a16="http://schemas.microsoft.com/office/drawing/2014/main" id="{19C9C304-2641-C142-A72B-151D8DABA6F0}"/>
              </a:ext>
            </a:extLst>
          </p:cNvPr>
          <p:cNvCxnSpPr/>
          <p:nvPr/>
        </p:nvCxnSpPr>
        <p:spPr>
          <a:xfrm>
            <a:off x="4422132" y="2560962"/>
            <a:ext cx="1302127" cy="2134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12C91F32-E0F0-2D48-B342-826F1458690F}"/>
              </a:ext>
            </a:extLst>
          </p:cNvPr>
          <p:cNvSpPr txBox="1"/>
          <p:nvPr/>
        </p:nvSpPr>
        <p:spPr>
          <a:xfrm>
            <a:off x="6236881" y="3386832"/>
            <a:ext cx="1825065" cy="646331"/>
          </a:xfrm>
          <a:prstGeom prst="rect">
            <a:avLst/>
          </a:prstGeom>
          <a:noFill/>
        </p:spPr>
        <p:txBody>
          <a:bodyPr wrap="square" rtlCol="0">
            <a:spAutoFit/>
          </a:bodyPr>
          <a:lstStyle/>
          <a:p>
            <a:r>
              <a:rPr lang="en-US" sz="1200" dirty="0"/>
              <a:t>a low number of matches (e.g. 1 ≤ </a:t>
            </a:r>
            <a:r>
              <a:rPr lang="en-US" sz="1200" dirty="0" err="1"/>
              <a:t>n</a:t>
            </a:r>
            <a:r>
              <a:rPr lang="en-US" sz="1200" baseline="-25000" dirty="0" err="1"/>
              <a:t>i</a:t>
            </a:r>
            <a:r>
              <a:rPr lang="en-US" sz="1200" baseline="-25000" dirty="0"/>
              <a:t> </a:t>
            </a:r>
            <a:r>
              <a:rPr lang="en-US" sz="1200" dirty="0"/>
              <a:t>≤ 3) indicates a risk of disclosure</a:t>
            </a:r>
          </a:p>
        </p:txBody>
      </p:sp>
      <p:sp>
        <p:nvSpPr>
          <p:cNvPr id="15" name="TextBox 14">
            <a:extLst>
              <a:ext uri="{FF2B5EF4-FFF2-40B4-BE49-F238E27FC236}">
                <a16:creationId xmlns:a16="http://schemas.microsoft.com/office/drawing/2014/main" id="{DFD27632-74D9-774B-B0C0-2DDD54DD912D}"/>
              </a:ext>
            </a:extLst>
          </p:cNvPr>
          <p:cNvSpPr txBox="1"/>
          <p:nvPr/>
        </p:nvSpPr>
        <p:spPr>
          <a:xfrm>
            <a:off x="6236881" y="2120640"/>
            <a:ext cx="1931813" cy="461665"/>
          </a:xfrm>
          <a:prstGeom prst="rect">
            <a:avLst/>
          </a:prstGeom>
          <a:noFill/>
        </p:spPr>
        <p:txBody>
          <a:bodyPr wrap="square" rtlCol="0">
            <a:spAutoFit/>
          </a:bodyPr>
          <a:lstStyle/>
          <a:p>
            <a:r>
              <a:rPr lang="en-US" sz="1200" dirty="0"/>
              <a:t>unique records match only to themselves (</a:t>
            </a:r>
            <a:r>
              <a:rPr lang="en-US" sz="1200" dirty="0" err="1"/>
              <a:t>n</a:t>
            </a:r>
            <a:r>
              <a:rPr lang="en-US" sz="1200" baseline="-25000" dirty="0" err="1"/>
              <a:t>i</a:t>
            </a:r>
            <a:r>
              <a:rPr lang="en-US" sz="1200" dirty="0"/>
              <a:t> = 1).</a:t>
            </a:r>
          </a:p>
        </p:txBody>
      </p:sp>
      <p:grpSp>
        <p:nvGrpSpPr>
          <p:cNvPr id="16" name="Group 15">
            <a:extLst>
              <a:ext uri="{FF2B5EF4-FFF2-40B4-BE49-F238E27FC236}">
                <a16:creationId xmlns:a16="http://schemas.microsoft.com/office/drawing/2014/main" id="{8BE3AD1E-B323-5143-B256-B5B070420B89}"/>
              </a:ext>
            </a:extLst>
          </p:cNvPr>
          <p:cNvGrpSpPr/>
          <p:nvPr/>
        </p:nvGrpSpPr>
        <p:grpSpPr>
          <a:xfrm>
            <a:off x="2919902" y="2192465"/>
            <a:ext cx="260684" cy="418779"/>
            <a:chOff x="3449991" y="1556357"/>
            <a:chExt cx="260684" cy="418779"/>
          </a:xfrm>
          <a:effectLst/>
        </p:grpSpPr>
        <p:sp>
          <p:nvSpPr>
            <p:cNvPr id="17" name="U-Turn Arrow 16">
              <a:extLst>
                <a:ext uri="{FF2B5EF4-FFF2-40B4-BE49-F238E27FC236}">
                  <a16:creationId xmlns:a16="http://schemas.microsoft.com/office/drawing/2014/main" id="{79907FC4-D528-7745-8757-749835C7A32C}"/>
                </a:ext>
              </a:extLst>
            </p:cNvPr>
            <p:cNvSpPr/>
            <p:nvPr/>
          </p:nvSpPr>
          <p:spPr>
            <a:xfrm rot="16200000">
              <a:off x="3462114" y="1726575"/>
              <a:ext cx="248265" cy="248857"/>
            </a:xfrm>
            <a:prstGeom prst="utur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U-Turn Arrow 17">
              <a:extLst>
                <a:ext uri="{FF2B5EF4-FFF2-40B4-BE49-F238E27FC236}">
                  <a16:creationId xmlns:a16="http://schemas.microsoft.com/office/drawing/2014/main" id="{C322B370-F189-B748-B615-59F89977ACB7}"/>
                </a:ext>
              </a:extLst>
            </p:cNvPr>
            <p:cNvSpPr/>
            <p:nvPr/>
          </p:nvSpPr>
          <p:spPr>
            <a:xfrm rot="16200000">
              <a:off x="3365031" y="1641317"/>
              <a:ext cx="418777" cy="248857"/>
            </a:xfrm>
            <a:prstGeom prst="utur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2CFBBE42-08A3-C741-AF6A-E98A3176F618}"/>
              </a:ext>
            </a:extLst>
          </p:cNvPr>
          <p:cNvGrpSpPr/>
          <p:nvPr/>
        </p:nvGrpSpPr>
        <p:grpSpPr>
          <a:xfrm flipV="1">
            <a:off x="2919902" y="2544111"/>
            <a:ext cx="260684" cy="418778"/>
            <a:chOff x="3449991" y="1556357"/>
            <a:chExt cx="260684" cy="418779"/>
          </a:xfrm>
          <a:effectLst/>
        </p:grpSpPr>
        <p:sp>
          <p:nvSpPr>
            <p:cNvPr id="20" name="U-Turn Arrow 19">
              <a:extLst>
                <a:ext uri="{FF2B5EF4-FFF2-40B4-BE49-F238E27FC236}">
                  <a16:creationId xmlns:a16="http://schemas.microsoft.com/office/drawing/2014/main" id="{BC3AEB18-988A-F743-9735-7A664D51FBD5}"/>
                </a:ext>
              </a:extLst>
            </p:cNvPr>
            <p:cNvSpPr/>
            <p:nvPr/>
          </p:nvSpPr>
          <p:spPr>
            <a:xfrm rot="16200000">
              <a:off x="3462114" y="1726575"/>
              <a:ext cx="248265" cy="248857"/>
            </a:xfrm>
            <a:prstGeom prst="utur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U-Turn Arrow 20">
              <a:extLst>
                <a:ext uri="{FF2B5EF4-FFF2-40B4-BE49-F238E27FC236}">
                  <a16:creationId xmlns:a16="http://schemas.microsoft.com/office/drawing/2014/main" id="{2B1D7DA1-7DE2-0B4E-9D85-392BB7994A3F}"/>
                </a:ext>
              </a:extLst>
            </p:cNvPr>
            <p:cNvSpPr/>
            <p:nvPr/>
          </p:nvSpPr>
          <p:spPr>
            <a:xfrm rot="16200000">
              <a:off x="3365031" y="1641317"/>
              <a:ext cx="418777" cy="248857"/>
            </a:xfrm>
            <a:prstGeom prst="utur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2" name="Rectangle 21">
            <a:extLst>
              <a:ext uri="{FF2B5EF4-FFF2-40B4-BE49-F238E27FC236}">
                <a16:creationId xmlns:a16="http://schemas.microsoft.com/office/drawing/2014/main" id="{11E15FA9-1949-6C45-B75E-CCCEE8D2F815}"/>
              </a:ext>
            </a:extLst>
          </p:cNvPr>
          <p:cNvSpPr/>
          <p:nvPr/>
        </p:nvSpPr>
        <p:spPr>
          <a:xfrm>
            <a:off x="1297231" y="2513184"/>
            <a:ext cx="971233" cy="108743"/>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Brace 22">
            <a:extLst>
              <a:ext uri="{FF2B5EF4-FFF2-40B4-BE49-F238E27FC236}">
                <a16:creationId xmlns:a16="http://schemas.microsoft.com/office/drawing/2014/main" id="{DCA16029-DF0F-2E4A-8B44-7BF53120EC3E}"/>
              </a:ext>
            </a:extLst>
          </p:cNvPr>
          <p:cNvSpPr/>
          <p:nvPr/>
        </p:nvSpPr>
        <p:spPr>
          <a:xfrm rot="16200000">
            <a:off x="1439749" y="2196501"/>
            <a:ext cx="169197" cy="435134"/>
          </a:xfrm>
          <a:prstGeom prst="rightBrace">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35498EB7-2627-4943-8E99-9AAC4A69455B}"/>
              </a:ext>
            </a:extLst>
          </p:cNvPr>
          <p:cNvSpPr/>
          <p:nvPr/>
        </p:nvSpPr>
        <p:spPr>
          <a:xfrm rot="16200000">
            <a:off x="1819278" y="2259425"/>
            <a:ext cx="169196" cy="306445"/>
          </a:xfrm>
          <a:prstGeom prst="rightBrace">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05E1E96A-26B8-214B-A00A-F6E6E1C88A8C}"/>
              </a:ext>
            </a:extLst>
          </p:cNvPr>
          <p:cNvSpPr/>
          <p:nvPr/>
        </p:nvSpPr>
        <p:spPr>
          <a:xfrm rot="16200000">
            <a:off x="2082840" y="2315647"/>
            <a:ext cx="169193" cy="196715"/>
          </a:xfrm>
          <a:prstGeom prst="rightBrace">
            <a:avLst/>
          </a:pr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CE82DAF4-6D10-E94B-AE46-D59765CBDBCC}"/>
              </a:ext>
            </a:extLst>
          </p:cNvPr>
          <p:cNvSpPr txBox="1"/>
          <p:nvPr/>
        </p:nvSpPr>
        <p:spPr>
          <a:xfrm rot="16200000">
            <a:off x="1067865" y="1741574"/>
            <a:ext cx="895084" cy="261610"/>
          </a:xfrm>
          <a:prstGeom prst="rect">
            <a:avLst/>
          </a:prstGeom>
          <a:noFill/>
        </p:spPr>
        <p:txBody>
          <a:bodyPr wrap="none" rtlCol="0">
            <a:spAutoFit/>
          </a:bodyPr>
          <a:lstStyle/>
          <a:p>
            <a:r>
              <a:rPr lang="en-US" sz="1050" dirty="0"/>
              <a:t>housing unit</a:t>
            </a:r>
          </a:p>
        </p:txBody>
      </p:sp>
      <p:sp>
        <p:nvSpPr>
          <p:cNvPr id="27" name="TextBox 26">
            <a:extLst>
              <a:ext uri="{FF2B5EF4-FFF2-40B4-BE49-F238E27FC236}">
                <a16:creationId xmlns:a16="http://schemas.microsoft.com/office/drawing/2014/main" id="{FB80DFE7-23C1-4844-95BC-CDA99E3BDFA4}"/>
              </a:ext>
            </a:extLst>
          </p:cNvPr>
          <p:cNvSpPr txBox="1"/>
          <p:nvPr/>
        </p:nvSpPr>
        <p:spPr>
          <a:xfrm rot="16200000">
            <a:off x="1495956" y="1811305"/>
            <a:ext cx="763316" cy="253916"/>
          </a:xfrm>
          <a:prstGeom prst="rect">
            <a:avLst/>
          </a:prstGeom>
          <a:noFill/>
        </p:spPr>
        <p:txBody>
          <a:bodyPr wrap="none" rtlCol="0">
            <a:spAutoFit/>
          </a:bodyPr>
          <a:lstStyle/>
          <a:p>
            <a:r>
              <a:rPr lang="en-US" sz="1050" dirty="0"/>
              <a:t>geography</a:t>
            </a:r>
          </a:p>
        </p:txBody>
      </p:sp>
      <p:sp>
        <p:nvSpPr>
          <p:cNvPr id="28" name="TextBox 27">
            <a:extLst>
              <a:ext uri="{FF2B5EF4-FFF2-40B4-BE49-F238E27FC236}">
                <a16:creationId xmlns:a16="http://schemas.microsoft.com/office/drawing/2014/main" id="{2EB88713-FBE0-1A41-8383-0534B97A6D0D}"/>
              </a:ext>
            </a:extLst>
          </p:cNvPr>
          <p:cNvSpPr txBox="1"/>
          <p:nvPr/>
        </p:nvSpPr>
        <p:spPr>
          <a:xfrm rot="16200000">
            <a:off x="1775298" y="1809759"/>
            <a:ext cx="760225" cy="253916"/>
          </a:xfrm>
          <a:prstGeom prst="rect">
            <a:avLst/>
          </a:prstGeom>
          <a:noFill/>
        </p:spPr>
        <p:txBody>
          <a:bodyPr wrap="none" rtlCol="0">
            <a:spAutoFit/>
          </a:bodyPr>
          <a:lstStyle/>
          <a:p>
            <a:r>
              <a:rPr lang="en-US" sz="1050" dirty="0"/>
              <a:t>household</a:t>
            </a:r>
          </a:p>
        </p:txBody>
      </p:sp>
      <p:sp>
        <p:nvSpPr>
          <p:cNvPr id="29" name="TextBox 28">
            <a:extLst>
              <a:ext uri="{FF2B5EF4-FFF2-40B4-BE49-F238E27FC236}">
                <a16:creationId xmlns:a16="http://schemas.microsoft.com/office/drawing/2014/main" id="{CC793AB8-F37A-CD46-BC44-BCFCCCAC4DC4}"/>
              </a:ext>
            </a:extLst>
          </p:cNvPr>
          <p:cNvSpPr txBox="1"/>
          <p:nvPr/>
        </p:nvSpPr>
        <p:spPr>
          <a:xfrm>
            <a:off x="771857" y="2639723"/>
            <a:ext cx="2322076" cy="646331"/>
          </a:xfrm>
          <a:prstGeom prst="rect">
            <a:avLst/>
          </a:prstGeom>
          <a:noFill/>
        </p:spPr>
        <p:txBody>
          <a:bodyPr wrap="square" rtlCol="0">
            <a:spAutoFit/>
          </a:bodyPr>
          <a:lstStyle/>
          <a:p>
            <a:r>
              <a:rPr lang="en-US" sz="1200" dirty="0"/>
              <a:t>a record may include values of variables describing its housing unit, geography, and household</a:t>
            </a:r>
          </a:p>
        </p:txBody>
      </p:sp>
      <p:sp>
        <p:nvSpPr>
          <p:cNvPr id="30" name="Content Placeholder 2">
            <a:extLst>
              <a:ext uri="{FF2B5EF4-FFF2-40B4-BE49-F238E27FC236}">
                <a16:creationId xmlns:a16="http://schemas.microsoft.com/office/drawing/2014/main" id="{F931459B-71DB-F347-B4AF-6B42C8EF0013}"/>
              </a:ext>
            </a:extLst>
          </p:cNvPr>
          <p:cNvSpPr txBox="1">
            <a:spLocks/>
          </p:cNvSpPr>
          <p:nvPr/>
        </p:nvSpPr>
        <p:spPr>
          <a:xfrm>
            <a:off x="196260" y="4277234"/>
            <a:ext cx="4468506" cy="889917"/>
          </a:xfrm>
          <a:prstGeom prst="rect">
            <a:avLst/>
          </a:prstGeom>
        </p:spPr>
        <p:txBody>
          <a:bodyPr>
            <a:normAutofit/>
          </a:bodyPr>
          <a:lst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Bedrooms, Bathrooms: 0-4 exact match, 5+ matches from 4-Inf</a:t>
            </a:r>
          </a:p>
          <a:p>
            <a:r>
              <a:rPr lang="en-US" sz="1100" dirty="0"/>
              <a:t>Year Built: +/- 15 years</a:t>
            </a:r>
          </a:p>
          <a:p>
            <a:r>
              <a:rPr lang="en-US" sz="1100" dirty="0"/>
              <a:t>Water Flag: Exact Match ("1" or "0")</a:t>
            </a:r>
          </a:p>
          <a:p>
            <a:r>
              <a:rPr lang="en-US" sz="1100" dirty="0"/>
              <a:t>All the other continuous variables: +/- 25%</a:t>
            </a:r>
            <a:endParaRPr lang="en-US" sz="1100" dirty="0">
              <a:sym typeface="Wingdings" pitchFamily="2" charset="2"/>
            </a:endParaRPr>
          </a:p>
        </p:txBody>
      </p:sp>
      <p:sp>
        <p:nvSpPr>
          <p:cNvPr id="31" name="TextBox 30">
            <a:extLst>
              <a:ext uri="{FF2B5EF4-FFF2-40B4-BE49-F238E27FC236}">
                <a16:creationId xmlns:a16="http://schemas.microsoft.com/office/drawing/2014/main" id="{4F4C33DB-8FE6-5047-ABDA-D4F29B2C6C27}"/>
              </a:ext>
            </a:extLst>
          </p:cNvPr>
          <p:cNvSpPr txBox="1"/>
          <p:nvPr/>
        </p:nvSpPr>
        <p:spPr>
          <a:xfrm>
            <a:off x="159028" y="4071538"/>
            <a:ext cx="1499257" cy="276999"/>
          </a:xfrm>
          <a:prstGeom prst="rect">
            <a:avLst/>
          </a:prstGeom>
          <a:noFill/>
        </p:spPr>
        <p:txBody>
          <a:bodyPr wrap="none" rtlCol="0">
            <a:spAutoFit/>
          </a:bodyPr>
          <a:lstStyle/>
          <a:p>
            <a:r>
              <a:rPr lang="en-US" sz="1200" dirty="0"/>
              <a:t>Matching tolerances:</a:t>
            </a:r>
          </a:p>
        </p:txBody>
      </p:sp>
    </p:spTree>
    <p:extLst>
      <p:ext uri="{BB962C8B-B14F-4D97-AF65-F5344CB8AC3E}">
        <p14:creationId xmlns:p14="http://schemas.microsoft.com/office/powerpoint/2010/main" val="4000814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7DF8-4D9A-8149-8AFE-8889E3E2C2A8}"/>
              </a:ext>
            </a:extLst>
          </p:cNvPr>
          <p:cNvSpPr>
            <a:spLocks noGrp="1"/>
          </p:cNvSpPr>
          <p:nvPr>
            <p:ph type="title"/>
          </p:nvPr>
        </p:nvSpPr>
        <p:spPr>
          <a:xfrm>
            <a:off x="0" y="88572"/>
            <a:ext cx="9144000" cy="857250"/>
          </a:xfrm>
        </p:spPr>
        <p:txBody>
          <a:bodyPr>
            <a:normAutofit fontScale="90000"/>
          </a:bodyPr>
          <a:lstStyle/>
          <a:p>
            <a:r>
              <a:rPr lang="en-US" dirty="0"/>
              <a:t>Assessing uniqueness with these realizations of Arlington</a:t>
            </a:r>
          </a:p>
        </p:txBody>
      </p:sp>
      <p:grpSp>
        <p:nvGrpSpPr>
          <p:cNvPr id="39" name="Group 38">
            <a:extLst>
              <a:ext uri="{FF2B5EF4-FFF2-40B4-BE49-F238E27FC236}">
                <a16:creationId xmlns:a16="http://schemas.microsoft.com/office/drawing/2014/main" id="{AC6A82AC-FC4B-DA4C-9F53-974181860EEE}"/>
              </a:ext>
            </a:extLst>
          </p:cNvPr>
          <p:cNvGrpSpPr/>
          <p:nvPr/>
        </p:nvGrpSpPr>
        <p:grpSpPr>
          <a:xfrm>
            <a:off x="4545495" y="953759"/>
            <a:ext cx="4572000" cy="3551584"/>
            <a:chOff x="4545495" y="1175427"/>
            <a:chExt cx="4572000" cy="3551584"/>
          </a:xfrm>
        </p:grpSpPr>
        <p:grpSp>
          <p:nvGrpSpPr>
            <p:cNvPr id="33" name="Group 32">
              <a:extLst>
                <a:ext uri="{FF2B5EF4-FFF2-40B4-BE49-F238E27FC236}">
                  <a16:creationId xmlns:a16="http://schemas.microsoft.com/office/drawing/2014/main" id="{CC1C7F81-2147-D447-9574-371AD3F5A925}"/>
                </a:ext>
              </a:extLst>
            </p:cNvPr>
            <p:cNvGrpSpPr/>
            <p:nvPr/>
          </p:nvGrpSpPr>
          <p:grpSpPr>
            <a:xfrm>
              <a:off x="4545495" y="1175427"/>
              <a:ext cx="4572000" cy="3551584"/>
              <a:chOff x="3684104" y="1166191"/>
              <a:chExt cx="4572000" cy="3551584"/>
            </a:xfrm>
          </p:grpSpPr>
          <p:pic>
            <p:nvPicPr>
              <p:cNvPr id="31" name="Picture 30">
                <a:extLst>
                  <a:ext uri="{FF2B5EF4-FFF2-40B4-BE49-F238E27FC236}">
                    <a16:creationId xmlns:a16="http://schemas.microsoft.com/office/drawing/2014/main" id="{762AB595-E4A6-734A-AF11-32F5108C67B2}"/>
                  </a:ext>
                </a:extLst>
              </p:cNvPr>
              <p:cNvPicPr>
                <a:picLocks noChangeAspect="1"/>
              </p:cNvPicPr>
              <p:nvPr/>
            </p:nvPicPr>
            <p:blipFill rotWithShape="1">
              <a:blip r:embed="rId2"/>
              <a:srcRect l="4527" t="3371" r="15526" b="2801"/>
              <a:stretch/>
            </p:blipFill>
            <p:spPr>
              <a:xfrm>
                <a:off x="3684104" y="1166191"/>
                <a:ext cx="4572000" cy="3551584"/>
              </a:xfrm>
              <a:prstGeom prst="rect">
                <a:avLst/>
              </a:prstGeom>
            </p:spPr>
          </p:pic>
          <p:sp>
            <p:nvSpPr>
              <p:cNvPr id="32" name="Rectangle 31">
                <a:extLst>
                  <a:ext uri="{FF2B5EF4-FFF2-40B4-BE49-F238E27FC236}">
                    <a16:creationId xmlns:a16="http://schemas.microsoft.com/office/drawing/2014/main" id="{292ACEAB-6AF3-7941-A074-180316BBC83B}"/>
                  </a:ext>
                </a:extLst>
              </p:cNvPr>
              <p:cNvSpPr/>
              <p:nvPr/>
            </p:nvSpPr>
            <p:spPr>
              <a:xfrm>
                <a:off x="7421217" y="1842052"/>
                <a:ext cx="834887" cy="344557"/>
              </a:xfrm>
              <a:prstGeom prst="rect">
                <a:avLst/>
              </a:prstGeom>
              <a:solidFill>
                <a:srgbClr val="FFFFFF"/>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36E59541-D808-5B4E-AD6F-8BE3D7AD27EA}"/>
                </a:ext>
              </a:extLst>
            </p:cNvPr>
            <p:cNvSpPr txBox="1"/>
            <p:nvPr/>
          </p:nvSpPr>
          <p:spPr>
            <a:xfrm>
              <a:off x="8083826" y="1842052"/>
              <a:ext cx="957313" cy="338554"/>
            </a:xfrm>
            <a:prstGeom prst="rect">
              <a:avLst/>
            </a:prstGeom>
            <a:noFill/>
          </p:spPr>
          <p:txBody>
            <a:bodyPr wrap="none" rtlCol="0">
              <a:spAutoFit/>
            </a:bodyPr>
            <a:lstStyle/>
            <a:p>
              <a:r>
                <a:rPr lang="en-US" sz="1600" dirty="0"/>
                <a:t>% unique</a:t>
              </a:r>
            </a:p>
          </p:txBody>
        </p:sp>
      </p:grpSp>
      <p:pic>
        <p:nvPicPr>
          <p:cNvPr id="36" name="Picture 35">
            <a:extLst>
              <a:ext uri="{FF2B5EF4-FFF2-40B4-BE49-F238E27FC236}">
                <a16:creationId xmlns:a16="http://schemas.microsoft.com/office/drawing/2014/main" id="{CC725E83-929F-F54D-862D-0261AB283288}"/>
              </a:ext>
            </a:extLst>
          </p:cNvPr>
          <p:cNvPicPr>
            <a:picLocks noChangeAspect="1"/>
          </p:cNvPicPr>
          <p:nvPr/>
        </p:nvPicPr>
        <p:blipFill rotWithShape="1">
          <a:blip r:embed="rId3"/>
          <a:srcRect r="6253" b="3850"/>
          <a:stretch/>
        </p:blipFill>
        <p:spPr>
          <a:xfrm>
            <a:off x="159024" y="784311"/>
            <a:ext cx="3645925" cy="2804543"/>
          </a:xfrm>
          <a:prstGeom prst="rect">
            <a:avLst/>
          </a:prstGeom>
        </p:spPr>
      </p:pic>
      <p:sp>
        <p:nvSpPr>
          <p:cNvPr id="37" name="Content Placeholder 2">
            <a:extLst>
              <a:ext uri="{FF2B5EF4-FFF2-40B4-BE49-F238E27FC236}">
                <a16:creationId xmlns:a16="http://schemas.microsoft.com/office/drawing/2014/main" id="{979211D5-55B2-6345-A25B-1BF8FFF095A8}"/>
              </a:ext>
            </a:extLst>
          </p:cNvPr>
          <p:cNvSpPr txBox="1">
            <a:spLocks/>
          </p:cNvSpPr>
          <p:nvPr/>
        </p:nvSpPr>
        <p:spPr>
          <a:xfrm>
            <a:off x="196260" y="4020384"/>
            <a:ext cx="4468506" cy="1056857"/>
          </a:xfrm>
          <a:prstGeom prst="rect">
            <a:avLst/>
          </a:prstGeom>
        </p:spPr>
        <p:txBody>
          <a:bodyPr>
            <a:normAutofit fontScale="47500" lnSpcReduction="20000"/>
          </a:bodyPr>
          <a:lst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Bedrooms, Bathrooms: 0-4 exact match, 5+ matches from 4-Inf</a:t>
            </a:r>
          </a:p>
          <a:p>
            <a:r>
              <a:rPr lang="en-US" dirty="0"/>
              <a:t>Year Built: +/- 15 years</a:t>
            </a:r>
          </a:p>
          <a:p>
            <a:r>
              <a:rPr lang="en-US" dirty="0"/>
              <a:t>Water Flag: Exact Match ("1" or "0")</a:t>
            </a:r>
          </a:p>
          <a:p>
            <a:r>
              <a:rPr lang="en-US" dirty="0"/>
              <a:t>All the other continuous variables: +/- 25%</a:t>
            </a:r>
            <a:endParaRPr lang="en-US" dirty="0">
              <a:sym typeface="Wingdings" pitchFamily="2" charset="2"/>
            </a:endParaRPr>
          </a:p>
        </p:txBody>
      </p:sp>
      <p:sp>
        <p:nvSpPr>
          <p:cNvPr id="38" name="TextBox 37">
            <a:extLst>
              <a:ext uri="{FF2B5EF4-FFF2-40B4-BE49-F238E27FC236}">
                <a16:creationId xmlns:a16="http://schemas.microsoft.com/office/drawing/2014/main" id="{BEEF9932-F9CE-3C4D-B804-5F0013F3BC5A}"/>
              </a:ext>
            </a:extLst>
          </p:cNvPr>
          <p:cNvSpPr txBox="1"/>
          <p:nvPr/>
        </p:nvSpPr>
        <p:spPr>
          <a:xfrm>
            <a:off x="159028" y="3670852"/>
            <a:ext cx="1934119" cy="338554"/>
          </a:xfrm>
          <a:prstGeom prst="rect">
            <a:avLst/>
          </a:prstGeom>
          <a:noFill/>
        </p:spPr>
        <p:txBody>
          <a:bodyPr wrap="none" rtlCol="0">
            <a:spAutoFit/>
          </a:bodyPr>
          <a:lstStyle/>
          <a:p>
            <a:r>
              <a:rPr lang="en-US" sz="1600" dirty="0"/>
              <a:t>Matching tolerances:</a:t>
            </a:r>
          </a:p>
        </p:txBody>
      </p:sp>
      <p:sp>
        <p:nvSpPr>
          <p:cNvPr id="40" name="Content Placeholder 2">
            <a:extLst>
              <a:ext uri="{FF2B5EF4-FFF2-40B4-BE49-F238E27FC236}">
                <a16:creationId xmlns:a16="http://schemas.microsoft.com/office/drawing/2014/main" id="{EF3B7EFC-8093-E84B-B084-61DC84B87A11}"/>
              </a:ext>
            </a:extLst>
          </p:cNvPr>
          <p:cNvSpPr txBox="1">
            <a:spLocks/>
          </p:cNvSpPr>
          <p:nvPr/>
        </p:nvSpPr>
        <p:spPr>
          <a:xfrm>
            <a:off x="5548736" y="4428643"/>
            <a:ext cx="3384835" cy="648598"/>
          </a:xfrm>
          <a:prstGeom prst="rect">
            <a:avLst/>
          </a:prstGeom>
        </p:spPr>
        <p:txBody>
          <a:bodyPr>
            <a:normAutofit fontScale="32500" lnSpcReduction="20000"/>
          </a:bodyPr>
          <a:lst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Our probabilities of identifiability are likely overstated</a:t>
            </a:r>
          </a:p>
          <a:p>
            <a:r>
              <a:rPr lang="en-US" dirty="0">
                <a:sym typeface="Wingdings" pitchFamily="2" charset="2"/>
              </a:rPr>
              <a:t>respondents do tend to give answers to survey questions that do not match ours exactly</a:t>
            </a:r>
          </a:p>
          <a:p>
            <a:r>
              <a:rPr lang="en-US" dirty="0">
                <a:sym typeface="Wingdings" pitchFamily="2" charset="2"/>
              </a:rPr>
              <a:t>Identifiability depends on tolerances</a:t>
            </a:r>
          </a:p>
          <a:p>
            <a:pPr marL="0" indent="0">
              <a:buNone/>
            </a:pPr>
            <a:endParaRPr lang="en-US" dirty="0">
              <a:sym typeface="Wingdings" pitchFamily="2" charset="2"/>
            </a:endParaRPr>
          </a:p>
        </p:txBody>
      </p:sp>
    </p:spTree>
    <p:extLst>
      <p:ext uri="{BB962C8B-B14F-4D97-AF65-F5344CB8AC3E}">
        <p14:creationId xmlns:p14="http://schemas.microsoft.com/office/powerpoint/2010/main" val="1534112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926030" y="1684716"/>
            <a:ext cx="1016555" cy="1001752"/>
            <a:chOff x="7908325" y="1905321"/>
            <a:chExt cx="1355407" cy="1335669"/>
          </a:xfrm>
        </p:grpSpPr>
        <p:pic>
          <p:nvPicPr>
            <p:cNvPr id="45" name="Picture 44"/>
            <p:cNvPicPr>
              <a:picLocks noChangeAspect="1"/>
            </p:cNvPicPr>
            <p:nvPr/>
          </p:nvPicPr>
          <p:blipFill rotWithShape="1">
            <a:blip r:embed="rId2">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6" name="Right Triangle 45"/>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 name="Title 1"/>
          <p:cNvSpPr>
            <a:spLocks noGrp="1"/>
          </p:cNvSpPr>
          <p:nvPr>
            <p:ph type="title"/>
          </p:nvPr>
        </p:nvSpPr>
        <p:spPr>
          <a:xfrm>
            <a:off x="-11243" y="6821"/>
            <a:ext cx="9198793" cy="715344"/>
          </a:xfrm>
        </p:spPr>
        <p:txBody>
          <a:bodyPr>
            <a:noAutofit/>
          </a:bodyPr>
          <a:lstStyle/>
          <a:p>
            <a:pPr algn="ctr"/>
            <a:r>
              <a:rPr lang="en-US" sz="2400" dirty="0"/>
              <a:t>Combining local data sources with a probabilistic representation of the local community</a:t>
            </a:r>
          </a:p>
        </p:txBody>
      </p:sp>
      <p:sp>
        <p:nvSpPr>
          <p:cNvPr id="10" name="TextBox 9"/>
          <p:cNvSpPr txBox="1"/>
          <p:nvPr/>
        </p:nvSpPr>
        <p:spPr>
          <a:xfrm rot="16200000">
            <a:off x="-1613781" y="2682058"/>
            <a:ext cx="4009739" cy="300082"/>
          </a:xfrm>
          <a:prstGeom prst="rect">
            <a:avLst/>
          </a:prstGeom>
          <a:noFill/>
        </p:spPr>
        <p:txBody>
          <a:bodyPr wrap="square" rtlCol="0">
            <a:spAutoFit/>
          </a:bodyPr>
          <a:lstStyle/>
          <a:p>
            <a:r>
              <a:rPr lang="en-US" sz="1350" dirty="0"/>
              <a:t>Multiple data sources at various levels of aggregation.</a:t>
            </a:r>
          </a:p>
        </p:txBody>
      </p:sp>
      <p:sp>
        <p:nvSpPr>
          <p:cNvPr id="13" name="Right Arrow 12"/>
          <p:cNvSpPr/>
          <p:nvPr/>
        </p:nvSpPr>
        <p:spPr>
          <a:xfrm>
            <a:off x="2465827" y="2756794"/>
            <a:ext cx="3217281" cy="328159"/>
          </a:xfrm>
          <a:prstGeom prst="rightArrow">
            <a:avLst/>
          </a:prstGeom>
          <a:solidFill>
            <a:schemeClr val="tx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Title 2"/>
          <p:cNvSpPr txBox="1">
            <a:spLocks/>
          </p:cNvSpPr>
          <p:nvPr/>
        </p:nvSpPr>
        <p:spPr>
          <a:xfrm>
            <a:off x="5891222" y="821749"/>
            <a:ext cx="3185742" cy="704343"/>
          </a:xfrm>
          <a:prstGeom prst="rect">
            <a:avLst/>
          </a:prstGeom>
        </p:spPr>
        <p:txBody>
          <a:bodyPr vert="horz" lIns="68580" tIns="34290" rIns="68580" bIns="34290" rtlCol="0" anchor="ctr" anchorCtr="0">
            <a:noAutofit/>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sz="1350" b="0" dirty="0">
                <a:solidFill>
                  <a:schemeClr val="tx1"/>
                </a:solidFill>
                <a:latin typeface="+mn-lt"/>
              </a:rPr>
              <a:t>Posterior Realizations</a:t>
            </a:r>
          </a:p>
          <a:p>
            <a:pPr marL="257175" indent="-257175">
              <a:lnSpc>
                <a:spcPct val="100000"/>
              </a:lnSpc>
              <a:buFont typeface="Arial"/>
              <a:buChar char="•"/>
            </a:pPr>
            <a:r>
              <a:rPr lang="en-US" sz="1350" b="0" dirty="0">
                <a:solidFill>
                  <a:schemeClr val="tx1"/>
                </a:solidFill>
                <a:latin typeface="+mn-lt"/>
              </a:rPr>
              <a:t>incorporate information and uncertainty in data combination</a:t>
            </a:r>
          </a:p>
        </p:txBody>
      </p:sp>
      <p:grpSp>
        <p:nvGrpSpPr>
          <p:cNvPr id="5" name="Group 4"/>
          <p:cNvGrpSpPr/>
          <p:nvPr/>
        </p:nvGrpSpPr>
        <p:grpSpPr>
          <a:xfrm>
            <a:off x="649098" y="969150"/>
            <a:ext cx="1472070" cy="3856204"/>
            <a:chOff x="652003" y="1307697"/>
            <a:chExt cx="1962760" cy="5141605"/>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987" t="11237" r="10427" b="13624"/>
            <a:stretch/>
          </p:blipFill>
          <p:spPr>
            <a:xfrm>
              <a:off x="652003" y="3208630"/>
              <a:ext cx="1791724" cy="1804992"/>
            </a:xfrm>
            <a:prstGeom prst="rect">
              <a:avLst/>
            </a:prstGeom>
          </p:spPr>
        </p:pic>
        <p:grpSp>
          <p:nvGrpSpPr>
            <p:cNvPr id="4" name="Group 3"/>
            <p:cNvGrpSpPr/>
            <p:nvPr/>
          </p:nvGrpSpPr>
          <p:grpSpPr>
            <a:xfrm>
              <a:off x="715363" y="1307697"/>
              <a:ext cx="1899400" cy="1957890"/>
              <a:chOff x="715363" y="1307697"/>
              <a:chExt cx="2535522" cy="2613472"/>
            </a:xfrm>
          </p:grpSpPr>
          <p:pic>
            <p:nvPicPr>
              <p:cNvPr id="6" name="Picture 5" descr="CL_value.png"/>
              <p:cNvPicPr>
                <a:picLocks noChangeAspect="1"/>
              </p:cNvPicPr>
              <p:nvPr/>
            </p:nvPicPr>
            <p:blipFill rotWithShape="1">
              <a:blip r:embed="rId4">
                <a:extLst>
                  <a:ext uri="{28A0092B-C50C-407E-A947-70E740481C1C}">
                    <a14:useLocalDpi xmlns:a14="http://schemas.microsoft.com/office/drawing/2010/main" val="0"/>
                  </a:ext>
                </a:extLst>
              </a:blip>
              <a:srcRect l="11584" t="7730" r="8179" b="9566"/>
              <a:stretch/>
            </p:blipFill>
            <p:spPr>
              <a:xfrm>
                <a:off x="715363" y="1307697"/>
                <a:ext cx="2535522" cy="2613472"/>
              </a:xfrm>
              <a:prstGeom prst="rect">
                <a:avLst/>
              </a:prstGeom>
              <a:noFill/>
              <a:ln>
                <a:noFill/>
              </a:ln>
            </p:spPr>
          </p:pic>
          <p:sp>
            <p:nvSpPr>
              <p:cNvPr id="3" name="Right Triangle 2"/>
              <p:cNvSpPr/>
              <p:nvPr/>
            </p:nvSpPr>
            <p:spPr>
              <a:xfrm>
                <a:off x="779096" y="2390495"/>
                <a:ext cx="1462130" cy="1483388"/>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38" name="Right Triangle 37"/>
            <p:cNvSpPr/>
            <p:nvPr/>
          </p:nvSpPr>
          <p:spPr>
            <a:xfrm>
              <a:off x="734074" y="3968102"/>
              <a:ext cx="1095305" cy="1111284"/>
            </a:xfrm>
            <a:prstGeom prst="rtTriangl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4" name="Oval 33"/>
            <p:cNvSpPr>
              <a:spLocks noChangeAspect="1"/>
            </p:cNvSpPr>
            <p:nvPr/>
          </p:nvSpPr>
          <p:spPr>
            <a:xfrm>
              <a:off x="1625584" y="6394961"/>
              <a:ext cx="56050" cy="54341"/>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9" name="Right Brace 38"/>
          <p:cNvSpPr/>
          <p:nvPr/>
        </p:nvSpPr>
        <p:spPr>
          <a:xfrm>
            <a:off x="2121169" y="992483"/>
            <a:ext cx="260891" cy="3977933"/>
          </a:xfrm>
          <a:prstGeom prst="rightBrace">
            <a:avLst>
              <a:gd name="adj1" fmla="val 8333"/>
              <a:gd name="adj2" fmla="val 48276"/>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TextBox 39"/>
          <p:cNvSpPr txBox="1"/>
          <p:nvPr/>
        </p:nvSpPr>
        <p:spPr>
          <a:xfrm>
            <a:off x="2305261" y="998002"/>
            <a:ext cx="3593965" cy="1546577"/>
          </a:xfrm>
          <a:prstGeom prst="rect">
            <a:avLst/>
          </a:prstGeom>
          <a:noFill/>
        </p:spPr>
        <p:txBody>
          <a:bodyPr wrap="square" rtlCol="0">
            <a:spAutoFit/>
          </a:bodyPr>
          <a:lstStyle/>
          <a:p>
            <a:r>
              <a:rPr lang="en-US" sz="1350" dirty="0"/>
              <a:t>Combine using state of the art concepts from:</a:t>
            </a:r>
          </a:p>
          <a:p>
            <a:pPr marL="214313" indent="-214313">
              <a:buFont typeface="Arial"/>
              <a:buChar char="•"/>
            </a:pPr>
            <a:r>
              <a:rPr lang="en-US" sz="1350" dirty="0"/>
              <a:t>Multiple Imputation </a:t>
            </a:r>
          </a:p>
          <a:p>
            <a:pPr marL="214313" indent="-214313">
              <a:buFont typeface="Arial"/>
              <a:buChar char="•"/>
            </a:pPr>
            <a:r>
              <a:rPr lang="en-US" sz="1350" dirty="0"/>
              <a:t>Synthetic population generation</a:t>
            </a:r>
          </a:p>
          <a:p>
            <a:pPr marL="214313" indent="-214313">
              <a:buFont typeface="Arial"/>
              <a:buChar char="•"/>
            </a:pPr>
            <a:r>
              <a:rPr lang="en-US" sz="1350" dirty="0"/>
              <a:t>Bayesian Computation</a:t>
            </a:r>
          </a:p>
          <a:p>
            <a:r>
              <a:rPr lang="en-US" sz="1350" dirty="0"/>
              <a:t>Generate plausible fine scale configurations of the population/system for prediction and quantifying uncertainty.</a:t>
            </a:r>
          </a:p>
        </p:txBody>
      </p:sp>
      <p:sp>
        <p:nvSpPr>
          <p:cNvPr id="41" name="TextBox 40"/>
          <p:cNvSpPr txBox="1"/>
          <p:nvPr/>
        </p:nvSpPr>
        <p:spPr>
          <a:xfrm>
            <a:off x="2385305" y="3385407"/>
            <a:ext cx="3730039" cy="1234953"/>
          </a:xfrm>
          <a:prstGeom prst="rect">
            <a:avLst/>
          </a:prstGeom>
          <a:noFill/>
        </p:spPr>
        <p:txBody>
          <a:bodyPr wrap="square" rtlCol="0">
            <a:spAutoFit/>
          </a:bodyPr>
          <a:lstStyle/>
          <a:p>
            <a:r>
              <a:rPr lang="en-US" sz="825" b="1" dirty="0"/>
              <a:t>References:</a:t>
            </a:r>
          </a:p>
          <a:p>
            <a:pPr marL="214313" indent="-214313">
              <a:buFont typeface="Arial"/>
              <a:buChar char="•"/>
            </a:pPr>
            <a:r>
              <a:rPr lang="en-US" sz="825" dirty="0"/>
              <a:t>Reiter, J. P., &amp; </a:t>
            </a:r>
            <a:r>
              <a:rPr lang="en-US" sz="825" dirty="0" err="1"/>
              <a:t>Raghunathan</a:t>
            </a:r>
            <a:r>
              <a:rPr lang="en-US" sz="825" dirty="0"/>
              <a:t>, T. E. (2007). The multiple adaptations of multiple imputation. </a:t>
            </a:r>
            <a:r>
              <a:rPr lang="en-US" sz="825" i="1" dirty="0"/>
              <a:t>Journal of the American Statistical Association</a:t>
            </a:r>
            <a:r>
              <a:rPr lang="en-US" sz="825" dirty="0"/>
              <a:t> </a:t>
            </a:r>
          </a:p>
          <a:p>
            <a:pPr marL="214313" indent="-214313">
              <a:buFont typeface="Arial"/>
              <a:buChar char="•"/>
            </a:pPr>
            <a:r>
              <a:rPr lang="en-US" sz="825" dirty="0" err="1"/>
              <a:t>Buuren</a:t>
            </a:r>
            <a:r>
              <a:rPr lang="en-US" sz="825" dirty="0"/>
              <a:t>, S., &amp; </a:t>
            </a:r>
            <a:r>
              <a:rPr lang="en-US" sz="825" dirty="0" err="1"/>
              <a:t>Groothuis-Oudshoorn</a:t>
            </a:r>
            <a:r>
              <a:rPr lang="en-US" sz="825" dirty="0"/>
              <a:t>, K. (2011). MICE: Multivariate imputation by chained equations in R. </a:t>
            </a:r>
            <a:r>
              <a:rPr lang="en-US" sz="825" i="1" dirty="0"/>
              <a:t>Journal of Statistical Software</a:t>
            </a:r>
          </a:p>
          <a:p>
            <a:pPr marL="214313" indent="-214313">
              <a:buFont typeface="Arial"/>
              <a:buChar char="•"/>
            </a:pPr>
            <a:r>
              <a:rPr lang="en-US" sz="825" dirty="0"/>
              <a:t>Beckman, R. J., </a:t>
            </a:r>
            <a:r>
              <a:rPr lang="en-US" sz="825" dirty="0" err="1"/>
              <a:t>Baggerly</a:t>
            </a:r>
            <a:r>
              <a:rPr lang="en-US" sz="825" dirty="0"/>
              <a:t>, K. A., &amp; McKay, M. D. (1996). Creating synthetic baseline populations. </a:t>
            </a:r>
            <a:r>
              <a:rPr lang="en-US" sz="825" i="1" dirty="0"/>
              <a:t>Transportation Research Part A: Policy and Practice</a:t>
            </a:r>
            <a:r>
              <a:rPr lang="en-US" sz="825" dirty="0"/>
              <a:t> </a:t>
            </a:r>
          </a:p>
          <a:p>
            <a:pPr marL="214313" indent="-214313">
              <a:buFont typeface="Arial"/>
              <a:buChar char="•"/>
            </a:pPr>
            <a:r>
              <a:rPr lang="en-US" sz="825" dirty="0" err="1"/>
              <a:t>Besag</a:t>
            </a:r>
            <a:r>
              <a:rPr lang="en-US" sz="825" dirty="0"/>
              <a:t>, J., Green, P., Higdon, D., &amp; </a:t>
            </a:r>
            <a:r>
              <a:rPr lang="en-US" sz="825" dirty="0" err="1"/>
              <a:t>Mengersen</a:t>
            </a:r>
            <a:r>
              <a:rPr lang="en-US" sz="825" dirty="0"/>
              <a:t>, K. (1995). Bayesian computation and stochastic systems. </a:t>
            </a:r>
            <a:r>
              <a:rPr lang="en-US" sz="825" i="1" dirty="0"/>
              <a:t>Statistical Science</a:t>
            </a:r>
            <a:r>
              <a:rPr lang="en-US" sz="825" dirty="0"/>
              <a:t> </a:t>
            </a:r>
          </a:p>
        </p:txBody>
      </p:sp>
      <p:grpSp>
        <p:nvGrpSpPr>
          <p:cNvPr id="43" name="Group 42"/>
          <p:cNvGrpSpPr/>
          <p:nvPr/>
        </p:nvGrpSpPr>
        <p:grpSpPr>
          <a:xfrm>
            <a:off x="5907232" y="1674466"/>
            <a:ext cx="1016555" cy="1001752"/>
            <a:chOff x="7908325" y="1905321"/>
            <a:chExt cx="1355407" cy="1335669"/>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2" name="Right Triangle 41"/>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7" name="Group 46"/>
          <p:cNvGrpSpPr/>
          <p:nvPr/>
        </p:nvGrpSpPr>
        <p:grpSpPr>
          <a:xfrm>
            <a:off x="8056882" y="1646942"/>
            <a:ext cx="1016555" cy="1001752"/>
            <a:chOff x="7908325" y="1905321"/>
            <a:chExt cx="1355407" cy="1335669"/>
          </a:xfrm>
        </p:grpSpPr>
        <p:pic>
          <p:nvPicPr>
            <p:cNvPr id="48" name="Picture 47"/>
            <p:cNvPicPr>
              <a:picLocks noChangeAspect="1"/>
            </p:cNvPicPr>
            <p:nvPr/>
          </p:nvPicPr>
          <p:blipFill rotWithShape="1">
            <a:blip r:embed="rId2">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9" name="Right Triangle 48"/>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50" name="TextBox 49"/>
          <p:cNvSpPr txBox="1"/>
          <p:nvPr/>
        </p:nvSpPr>
        <p:spPr>
          <a:xfrm>
            <a:off x="6131353" y="2694659"/>
            <a:ext cx="715260"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1</a:t>
            </a:r>
          </a:p>
        </p:txBody>
      </p:sp>
      <p:sp>
        <p:nvSpPr>
          <p:cNvPr id="51" name="TextBox 50"/>
          <p:cNvSpPr txBox="1"/>
          <p:nvPr/>
        </p:nvSpPr>
        <p:spPr>
          <a:xfrm>
            <a:off x="7190169" y="2696905"/>
            <a:ext cx="715260"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2</a:t>
            </a:r>
          </a:p>
        </p:txBody>
      </p:sp>
      <p:sp>
        <p:nvSpPr>
          <p:cNvPr id="52" name="TextBox 51"/>
          <p:cNvSpPr txBox="1"/>
          <p:nvPr/>
        </p:nvSpPr>
        <p:spPr>
          <a:xfrm>
            <a:off x="8256996" y="2691146"/>
            <a:ext cx="713657"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T</a:t>
            </a:r>
          </a:p>
        </p:txBody>
      </p:sp>
      <p:sp>
        <p:nvSpPr>
          <p:cNvPr id="53" name="TextBox 52"/>
          <p:cNvSpPr txBox="1"/>
          <p:nvPr/>
        </p:nvSpPr>
        <p:spPr>
          <a:xfrm>
            <a:off x="7952824" y="2691146"/>
            <a:ext cx="328936" cy="219291"/>
          </a:xfrm>
          <a:prstGeom prst="rect">
            <a:avLst/>
          </a:prstGeom>
          <a:noFill/>
        </p:spPr>
        <p:txBody>
          <a:bodyPr wrap="none" rtlCol="0">
            <a:spAutoFit/>
          </a:bodyPr>
          <a:lstStyle/>
          <a:p>
            <a:pPr>
              <a:spcAft>
                <a:spcPts val="450"/>
              </a:spcAft>
            </a:pPr>
            <a:r>
              <a:rPr lang="en-US" sz="825" dirty="0">
                <a:latin typeface="Wingdings"/>
                <a:ea typeface="Wingdings"/>
                <a:cs typeface="Wingdings"/>
                <a:sym typeface="Wingdings"/>
              </a:rPr>
              <a:t></a:t>
            </a:r>
            <a:endParaRPr lang="en-US" sz="825" dirty="0">
              <a:ea typeface="Verdana" pitchFamily="34" charset="0"/>
              <a:cs typeface="Verdana" pitchFamily="34" charset="0"/>
            </a:endParaRPr>
          </a:p>
        </p:txBody>
      </p:sp>
      <p:sp>
        <p:nvSpPr>
          <p:cNvPr id="54" name="Right Brace 53"/>
          <p:cNvSpPr/>
          <p:nvPr/>
        </p:nvSpPr>
        <p:spPr>
          <a:xfrm rot="5400000">
            <a:off x="7482272" y="1623228"/>
            <a:ext cx="192741" cy="2926598"/>
          </a:xfrm>
          <a:prstGeom prst="rightBrac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6" name="TextBox 55"/>
          <p:cNvSpPr txBox="1"/>
          <p:nvPr/>
        </p:nvSpPr>
        <p:spPr>
          <a:xfrm>
            <a:off x="2318024" y="3235818"/>
            <a:ext cx="3813329" cy="1546577"/>
          </a:xfrm>
          <a:prstGeom prst="rect">
            <a:avLst/>
          </a:prstGeom>
          <a:solidFill>
            <a:schemeClr val="bg1"/>
          </a:solidFill>
        </p:spPr>
        <p:txBody>
          <a:bodyPr wrap="square" rtlCol="0">
            <a:spAutoFit/>
          </a:bodyPr>
          <a:lstStyle/>
          <a:p>
            <a:r>
              <a:rPr lang="en-US" sz="1350" dirty="0"/>
              <a:t>Local data sources relevant to understanding factors relating to domestic abuse calls:</a:t>
            </a:r>
          </a:p>
          <a:p>
            <a:pPr marL="214313" indent="-214313">
              <a:buFont typeface="Arial"/>
              <a:buChar char="•"/>
            </a:pPr>
            <a:r>
              <a:rPr lang="en-US" sz="1350" dirty="0"/>
              <a:t>Real estate tax records</a:t>
            </a:r>
          </a:p>
          <a:p>
            <a:pPr marL="214313" indent="-214313">
              <a:buFont typeface="Arial"/>
              <a:buChar char="•"/>
            </a:pPr>
            <a:r>
              <a:rPr lang="en-US" sz="1350" dirty="0"/>
              <a:t>Demographics (e.g. American Community Survey)</a:t>
            </a:r>
          </a:p>
          <a:p>
            <a:pPr marL="214313" indent="-214313">
              <a:buFont typeface="Arial"/>
              <a:buChar char="•"/>
            </a:pPr>
            <a:r>
              <a:rPr lang="en-US" sz="1350" dirty="0"/>
              <a:t>Local Police Responses</a:t>
            </a:r>
          </a:p>
          <a:p>
            <a:pPr marL="214313" indent="-214313">
              <a:buFont typeface="Arial"/>
              <a:buChar char="•"/>
            </a:pPr>
            <a:r>
              <a:rPr lang="en-US" sz="1350" dirty="0"/>
              <a:t>Local EMS Medical Responses</a:t>
            </a:r>
          </a:p>
        </p:txBody>
      </p:sp>
      <p:sp>
        <p:nvSpPr>
          <p:cNvPr id="11" name="TextBox 10"/>
          <p:cNvSpPr txBox="1"/>
          <p:nvPr/>
        </p:nvSpPr>
        <p:spPr>
          <a:xfrm>
            <a:off x="5902573" y="4608163"/>
            <a:ext cx="3296220" cy="461665"/>
          </a:xfrm>
          <a:prstGeom prst="rect">
            <a:avLst/>
          </a:prstGeom>
          <a:noFill/>
        </p:spPr>
        <p:txBody>
          <a:bodyPr wrap="square" rtlCol="0">
            <a:spAutoFit/>
          </a:bodyPr>
          <a:lstStyle/>
          <a:p>
            <a:r>
              <a:rPr lang="en-US" sz="1200" dirty="0"/>
              <a:t>Statistically generated realizations allow separation of signal and noise at the local level.</a:t>
            </a:r>
          </a:p>
        </p:txBody>
      </p:sp>
      <p:pic>
        <p:nvPicPr>
          <p:cNvPr id="12" name="Picture 11"/>
          <p:cNvPicPr>
            <a:picLocks noChangeAspect="1"/>
          </p:cNvPicPr>
          <p:nvPr/>
        </p:nvPicPr>
        <p:blipFill>
          <a:blip r:embed="rId5"/>
          <a:stretch>
            <a:fillRect/>
          </a:stretch>
        </p:blipFill>
        <p:spPr>
          <a:xfrm>
            <a:off x="732426" y="3762881"/>
            <a:ext cx="1290366" cy="1257159"/>
          </a:xfrm>
          <a:prstGeom prst="rect">
            <a:avLst/>
          </a:prstGeom>
        </p:spPr>
      </p:pic>
      <p:sp>
        <p:nvSpPr>
          <p:cNvPr id="35" name="TextBox 34"/>
          <p:cNvSpPr txBox="1"/>
          <p:nvPr/>
        </p:nvSpPr>
        <p:spPr>
          <a:xfrm>
            <a:off x="1220599" y="3732905"/>
            <a:ext cx="1053000" cy="415498"/>
          </a:xfrm>
          <a:prstGeom prst="rect">
            <a:avLst/>
          </a:prstGeom>
          <a:noFill/>
        </p:spPr>
        <p:txBody>
          <a:bodyPr wrap="square" rtlCol="0">
            <a:spAutoFit/>
          </a:bodyPr>
          <a:lstStyle/>
          <a:p>
            <a:pPr algn="r"/>
            <a:r>
              <a:rPr lang="en-US" sz="1050" dirty="0"/>
              <a:t>domestic abuse calls</a:t>
            </a:r>
          </a:p>
        </p:txBody>
      </p:sp>
      <p:sp>
        <p:nvSpPr>
          <p:cNvPr id="57" name="TextBox 56"/>
          <p:cNvSpPr txBox="1"/>
          <p:nvPr/>
        </p:nvSpPr>
        <p:spPr>
          <a:xfrm>
            <a:off x="1316296" y="2476732"/>
            <a:ext cx="957313" cy="253916"/>
          </a:xfrm>
          <a:prstGeom prst="rect">
            <a:avLst/>
          </a:prstGeom>
          <a:noFill/>
        </p:spPr>
        <p:txBody>
          <a:bodyPr wrap="none" rtlCol="0">
            <a:spAutoFit/>
          </a:bodyPr>
          <a:lstStyle/>
          <a:p>
            <a:r>
              <a:rPr lang="en-US" sz="1050"/>
              <a:t>demographics</a:t>
            </a:r>
            <a:endParaRPr lang="en-US" sz="1050" dirty="0"/>
          </a:p>
        </p:txBody>
      </p:sp>
      <p:sp>
        <p:nvSpPr>
          <p:cNvPr id="58" name="TextBox 57"/>
          <p:cNvSpPr txBox="1"/>
          <p:nvPr/>
        </p:nvSpPr>
        <p:spPr>
          <a:xfrm>
            <a:off x="1320309" y="1033059"/>
            <a:ext cx="914033" cy="253916"/>
          </a:xfrm>
          <a:prstGeom prst="rect">
            <a:avLst/>
          </a:prstGeom>
          <a:noFill/>
        </p:spPr>
        <p:txBody>
          <a:bodyPr wrap="none" rtlCol="0">
            <a:spAutoFit/>
          </a:bodyPr>
          <a:lstStyle/>
          <a:p>
            <a:r>
              <a:rPr lang="en-US" sz="1050" dirty="0"/>
              <a:t>housing units</a:t>
            </a:r>
          </a:p>
        </p:txBody>
      </p:sp>
      <p:grpSp>
        <p:nvGrpSpPr>
          <p:cNvPr id="14" name="Group 13">
            <a:extLst>
              <a:ext uri="{FF2B5EF4-FFF2-40B4-BE49-F238E27FC236}">
                <a16:creationId xmlns:a16="http://schemas.microsoft.com/office/drawing/2014/main" id="{6D762569-A015-4A4A-93C5-D610B6FEB1BD}"/>
              </a:ext>
            </a:extLst>
          </p:cNvPr>
          <p:cNvGrpSpPr/>
          <p:nvPr/>
        </p:nvGrpSpPr>
        <p:grpSpPr>
          <a:xfrm>
            <a:off x="6099336" y="3181368"/>
            <a:ext cx="3044665" cy="1429301"/>
            <a:chOff x="6099336" y="3181368"/>
            <a:chExt cx="3044665" cy="1429301"/>
          </a:xfrm>
        </p:grpSpPr>
        <p:pic>
          <p:nvPicPr>
            <p:cNvPr id="55" name="Picture 54" descr="nbhdIn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9336" y="3181368"/>
              <a:ext cx="3044665" cy="1429301"/>
            </a:xfrm>
            <a:prstGeom prst="rect">
              <a:avLst/>
            </a:prstGeom>
          </p:spPr>
        </p:pic>
        <p:sp>
          <p:nvSpPr>
            <p:cNvPr id="59" name="TextBox 58">
              <a:extLst>
                <a:ext uri="{FF2B5EF4-FFF2-40B4-BE49-F238E27FC236}">
                  <a16:creationId xmlns:a16="http://schemas.microsoft.com/office/drawing/2014/main" id="{530CF69D-D445-6044-BE68-952DEC04AB94}"/>
                </a:ext>
              </a:extLst>
            </p:cNvPr>
            <p:cNvSpPr txBox="1"/>
            <p:nvPr/>
          </p:nvSpPr>
          <p:spPr>
            <a:xfrm rot="16200000">
              <a:off x="7534855" y="3600154"/>
              <a:ext cx="511679" cy="230832"/>
            </a:xfrm>
            <a:prstGeom prst="rect">
              <a:avLst/>
            </a:prstGeom>
            <a:solidFill>
              <a:schemeClr val="bg1"/>
            </a:solidFill>
          </p:spPr>
          <p:txBody>
            <a:bodyPr wrap="none" rtlCol="0">
              <a:spAutoFit/>
            </a:bodyPr>
            <a:lstStyle/>
            <a:p>
              <a:r>
                <a:rPr lang="en-US" sz="900" dirty="0">
                  <a:latin typeface="Arial" panose="020B0604020202020204" pitchFamily="34" charset="0"/>
                  <a:ea typeface="Helvetica Light" charset="0"/>
                  <a:cs typeface="Arial" panose="020B0604020202020204" pitchFamily="34" charset="0"/>
                </a:rPr>
                <a:t>P(call)</a:t>
              </a:r>
            </a:p>
          </p:txBody>
        </p:sp>
      </p:grpSp>
      <p:sp>
        <p:nvSpPr>
          <p:cNvPr id="61" name="TextBox 60">
            <a:extLst>
              <a:ext uri="{FF2B5EF4-FFF2-40B4-BE49-F238E27FC236}">
                <a16:creationId xmlns:a16="http://schemas.microsoft.com/office/drawing/2014/main" id="{89F280CC-F985-4C44-9818-7253E6BAFC78}"/>
              </a:ext>
            </a:extLst>
          </p:cNvPr>
          <p:cNvSpPr txBox="1"/>
          <p:nvPr/>
        </p:nvSpPr>
        <p:spPr>
          <a:xfrm rot="16200000">
            <a:off x="6033584" y="3600153"/>
            <a:ext cx="511679" cy="230832"/>
          </a:xfrm>
          <a:prstGeom prst="rect">
            <a:avLst/>
          </a:prstGeom>
          <a:solidFill>
            <a:schemeClr val="bg1"/>
          </a:solidFill>
        </p:spPr>
        <p:txBody>
          <a:bodyPr wrap="none" rtlCol="0">
            <a:spAutoFit/>
          </a:bodyPr>
          <a:lstStyle/>
          <a:p>
            <a:r>
              <a:rPr lang="en-US" sz="900" dirty="0">
                <a:latin typeface="Arial" panose="020B0604020202020204" pitchFamily="34" charset="0"/>
                <a:ea typeface="Helvetica Light" charset="0"/>
                <a:cs typeface="Arial" panose="020B0604020202020204" pitchFamily="34" charset="0"/>
              </a:rPr>
              <a:t>P(call)</a:t>
            </a:r>
          </a:p>
        </p:txBody>
      </p:sp>
      <p:sp>
        <p:nvSpPr>
          <p:cNvPr id="62" name="TextBox 61">
            <a:extLst>
              <a:ext uri="{FF2B5EF4-FFF2-40B4-BE49-F238E27FC236}">
                <a16:creationId xmlns:a16="http://schemas.microsoft.com/office/drawing/2014/main" id="{01A099B2-1430-1D4E-BA29-3DB4AB7CEB3C}"/>
              </a:ext>
            </a:extLst>
          </p:cNvPr>
          <p:cNvSpPr txBox="1"/>
          <p:nvPr/>
        </p:nvSpPr>
        <p:spPr>
          <a:xfrm>
            <a:off x="8174763" y="4290055"/>
            <a:ext cx="574196" cy="338554"/>
          </a:xfrm>
          <a:prstGeom prst="rect">
            <a:avLst/>
          </a:prstGeom>
          <a:solidFill>
            <a:schemeClr val="bg1"/>
          </a:solidFill>
        </p:spPr>
        <p:txBody>
          <a:bodyPr wrap="none" rtlCol="0">
            <a:spAutoFit/>
          </a:bodyPr>
          <a:lstStyle/>
          <a:p>
            <a:pPr algn="ctr"/>
            <a:r>
              <a:rPr lang="en-US" sz="800" dirty="0">
                <a:latin typeface="Arial" panose="020B0604020202020204" pitchFamily="34" charset="0"/>
                <a:ea typeface="Helvetica Light" charset="0"/>
                <a:cs typeface="Arial" panose="020B0604020202020204" pitchFamily="34" charset="0"/>
              </a:rPr>
              <a:t>local</a:t>
            </a:r>
          </a:p>
          <a:p>
            <a:pPr algn="ctr"/>
            <a:r>
              <a:rPr lang="en-US" sz="800" dirty="0">
                <a:latin typeface="Arial" panose="020B0604020202020204" pitchFamily="34" charset="0"/>
                <a:ea typeface="Helvetica Light" charset="0"/>
                <a:cs typeface="Arial" panose="020B0604020202020204" pitchFamily="34" charset="0"/>
              </a:rPr>
              <a:t>indicator</a:t>
            </a:r>
          </a:p>
        </p:txBody>
      </p:sp>
    </p:spTree>
    <p:extLst>
      <p:ext uri="{BB962C8B-B14F-4D97-AF65-F5344CB8AC3E}">
        <p14:creationId xmlns:p14="http://schemas.microsoft.com/office/powerpoint/2010/main" val="3537671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101A-F41C-4C09-A3EA-087ECB447EDA}"/>
              </a:ext>
            </a:extLst>
          </p:cNvPr>
          <p:cNvSpPr>
            <a:spLocks noGrp="1"/>
          </p:cNvSpPr>
          <p:nvPr>
            <p:ph type="title"/>
          </p:nvPr>
        </p:nvSpPr>
        <p:spPr>
          <a:xfrm>
            <a:off x="462336" y="199297"/>
            <a:ext cx="8427541" cy="562690"/>
          </a:xfrm>
        </p:spPr>
        <p:txBody>
          <a:bodyPr>
            <a:normAutofit fontScale="90000"/>
          </a:bodyPr>
          <a:lstStyle/>
          <a:p>
            <a:r>
              <a:rPr lang="en-US" dirty="0"/>
              <a:t>Local Association between Domestic Dispute </a:t>
            </a:r>
            <a:br>
              <a:rPr lang="en-US" dirty="0"/>
            </a:br>
            <a:r>
              <a:rPr lang="en-US" dirty="0"/>
              <a:t>Call Rates and Income</a:t>
            </a:r>
          </a:p>
        </p:txBody>
      </p:sp>
      <p:pic>
        <p:nvPicPr>
          <p:cNvPr id="10" name="Picture 9">
            <a:extLst>
              <a:ext uri="{FF2B5EF4-FFF2-40B4-BE49-F238E27FC236}">
                <a16:creationId xmlns:a16="http://schemas.microsoft.com/office/drawing/2014/main" id="{5EBF7824-53E9-4604-A8D0-231E4538C273}"/>
              </a:ext>
            </a:extLst>
          </p:cNvPr>
          <p:cNvPicPr>
            <a:picLocks noChangeAspect="1"/>
          </p:cNvPicPr>
          <p:nvPr/>
        </p:nvPicPr>
        <p:blipFill>
          <a:blip r:embed="rId2"/>
          <a:stretch>
            <a:fillRect/>
          </a:stretch>
        </p:blipFill>
        <p:spPr>
          <a:xfrm>
            <a:off x="4315675" y="910447"/>
            <a:ext cx="4576346" cy="4160315"/>
          </a:xfrm>
          <a:prstGeom prst="rect">
            <a:avLst/>
          </a:prstGeom>
        </p:spPr>
      </p:pic>
      <p:sp>
        <p:nvSpPr>
          <p:cNvPr id="13" name="TextBox 12">
            <a:extLst>
              <a:ext uri="{FF2B5EF4-FFF2-40B4-BE49-F238E27FC236}">
                <a16:creationId xmlns:a16="http://schemas.microsoft.com/office/drawing/2014/main" id="{CBDA4EBF-5C31-474E-9D88-804082AAD0A3}"/>
              </a:ext>
            </a:extLst>
          </p:cNvPr>
          <p:cNvSpPr txBox="1"/>
          <p:nvPr/>
        </p:nvSpPr>
        <p:spPr>
          <a:xfrm>
            <a:off x="2015754" y="3592076"/>
            <a:ext cx="155864" cy="300082"/>
          </a:xfrm>
          <a:prstGeom prst="rect">
            <a:avLst/>
          </a:prstGeom>
          <a:noFill/>
        </p:spPr>
        <p:txBody>
          <a:bodyPr wrap="square" rtlCol="0">
            <a:spAutoFit/>
          </a:bodyPr>
          <a:lstStyle/>
          <a:p>
            <a:r>
              <a:rPr lang="en-US" sz="1350" b="1" dirty="0"/>
              <a:t>1</a:t>
            </a:r>
          </a:p>
        </p:txBody>
      </p:sp>
      <p:sp>
        <p:nvSpPr>
          <p:cNvPr id="14" name="TextBox 13">
            <a:extLst>
              <a:ext uri="{FF2B5EF4-FFF2-40B4-BE49-F238E27FC236}">
                <a16:creationId xmlns:a16="http://schemas.microsoft.com/office/drawing/2014/main" id="{9667FF6D-D734-47CE-B3D9-A48EB880E092}"/>
              </a:ext>
            </a:extLst>
          </p:cNvPr>
          <p:cNvSpPr txBox="1"/>
          <p:nvPr/>
        </p:nvSpPr>
        <p:spPr>
          <a:xfrm>
            <a:off x="2299916" y="2920900"/>
            <a:ext cx="155864" cy="300082"/>
          </a:xfrm>
          <a:prstGeom prst="rect">
            <a:avLst/>
          </a:prstGeom>
          <a:noFill/>
        </p:spPr>
        <p:txBody>
          <a:bodyPr wrap="square" rtlCol="0">
            <a:spAutoFit/>
          </a:bodyPr>
          <a:lstStyle/>
          <a:p>
            <a:r>
              <a:rPr lang="en-US" sz="1350" b="1" dirty="0"/>
              <a:t>2</a:t>
            </a:r>
          </a:p>
        </p:txBody>
      </p:sp>
      <p:sp>
        <p:nvSpPr>
          <p:cNvPr id="15" name="Content Placeholder 2">
            <a:extLst>
              <a:ext uri="{FF2B5EF4-FFF2-40B4-BE49-F238E27FC236}">
                <a16:creationId xmlns:a16="http://schemas.microsoft.com/office/drawing/2014/main" id="{B3AF3317-7461-4E33-AA86-7C8D9949EF99}"/>
              </a:ext>
            </a:extLst>
          </p:cNvPr>
          <p:cNvSpPr txBox="1">
            <a:spLocks/>
          </p:cNvSpPr>
          <p:nvPr/>
        </p:nvSpPr>
        <p:spPr>
          <a:xfrm>
            <a:off x="6907639" y="3779106"/>
            <a:ext cx="1984382" cy="1042125"/>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b="1" dirty="0">
                <a:solidFill>
                  <a:schemeClr val="tx2"/>
                </a:solidFill>
              </a:rPr>
              <a:t>Only proof of principle at this stage</a:t>
            </a:r>
          </a:p>
          <a:p>
            <a:r>
              <a:rPr lang="en-US" sz="2100" dirty="0"/>
              <a:t>Call rates vary substantially by local region</a:t>
            </a:r>
          </a:p>
          <a:p>
            <a:r>
              <a:rPr lang="en-US" sz="2100" dirty="0"/>
              <a:t>Region 3 may show a different trend compared to the other regions</a:t>
            </a:r>
          </a:p>
        </p:txBody>
      </p:sp>
      <p:pic>
        <p:nvPicPr>
          <p:cNvPr id="7" name="Picture 6">
            <a:extLst>
              <a:ext uri="{FF2B5EF4-FFF2-40B4-BE49-F238E27FC236}">
                <a16:creationId xmlns:a16="http://schemas.microsoft.com/office/drawing/2014/main" id="{6B35682F-3CDF-EC4A-BE46-F55CDD5AE23D}"/>
              </a:ext>
            </a:extLst>
          </p:cNvPr>
          <p:cNvPicPr>
            <a:picLocks noChangeAspect="1"/>
          </p:cNvPicPr>
          <p:nvPr/>
        </p:nvPicPr>
        <p:blipFill>
          <a:blip r:embed="rId3"/>
          <a:stretch>
            <a:fillRect/>
          </a:stretch>
        </p:blipFill>
        <p:spPr>
          <a:xfrm>
            <a:off x="155865" y="952776"/>
            <a:ext cx="4073236" cy="4073236"/>
          </a:xfrm>
          <a:prstGeom prst="rect">
            <a:avLst/>
          </a:prstGeom>
        </p:spPr>
      </p:pic>
    </p:spTree>
    <p:extLst>
      <p:ext uri="{BB962C8B-B14F-4D97-AF65-F5344CB8AC3E}">
        <p14:creationId xmlns:p14="http://schemas.microsoft.com/office/powerpoint/2010/main" val="116889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7316-3DF9-D149-AF22-40C99314C69F}"/>
              </a:ext>
            </a:extLst>
          </p:cNvPr>
          <p:cNvSpPr>
            <a:spLocks noGrp="1"/>
          </p:cNvSpPr>
          <p:nvPr>
            <p:ph type="title"/>
          </p:nvPr>
        </p:nvSpPr>
        <p:spPr/>
        <p:txBody>
          <a:bodyPr/>
          <a:lstStyle/>
          <a:p>
            <a:r>
              <a:rPr lang="en-US" dirty="0"/>
              <a:t>Discussion Points</a:t>
            </a:r>
          </a:p>
        </p:txBody>
      </p:sp>
      <p:sp>
        <p:nvSpPr>
          <p:cNvPr id="3" name="Content Placeholder 2">
            <a:extLst>
              <a:ext uri="{FF2B5EF4-FFF2-40B4-BE49-F238E27FC236}">
                <a16:creationId xmlns:a16="http://schemas.microsoft.com/office/drawing/2014/main" id="{14B76B3A-4F34-304E-86D8-5BB6D96B7218}"/>
              </a:ext>
            </a:extLst>
          </p:cNvPr>
          <p:cNvSpPr>
            <a:spLocks noGrp="1"/>
          </p:cNvSpPr>
          <p:nvPr>
            <p:ph idx="1"/>
          </p:nvPr>
        </p:nvSpPr>
        <p:spPr>
          <a:xfrm>
            <a:off x="457200" y="1200150"/>
            <a:ext cx="8229600" cy="3530875"/>
          </a:xfrm>
        </p:spPr>
        <p:txBody>
          <a:bodyPr>
            <a:normAutofit fontScale="92500" lnSpcReduction="20000"/>
          </a:bodyPr>
          <a:lstStyle/>
          <a:p>
            <a:r>
              <a:rPr lang="en-US" dirty="0"/>
              <a:t>Our probabilities of identifiability are likely overstated</a:t>
            </a:r>
          </a:p>
          <a:p>
            <a:pPr lvl="1"/>
            <a:r>
              <a:rPr lang="en-US" dirty="0">
                <a:sym typeface="Wingdings" pitchFamily="2" charset="2"/>
              </a:rPr>
              <a:t>respondents do tend to give answers to survey questions that do not match ours exactly</a:t>
            </a:r>
          </a:p>
          <a:p>
            <a:pPr lvl="1"/>
            <a:r>
              <a:rPr lang="en-US" dirty="0">
                <a:sym typeface="Wingdings" pitchFamily="2" charset="2"/>
              </a:rPr>
              <a:t>Identifiability depends on tolerances</a:t>
            </a:r>
          </a:p>
          <a:p>
            <a:r>
              <a:rPr lang="en-US" dirty="0">
                <a:sym typeface="Wingdings" pitchFamily="2" charset="2"/>
              </a:rPr>
              <a:t>Pairing up population with point level events</a:t>
            </a:r>
          </a:p>
          <a:p>
            <a:pPr lvl="1"/>
            <a:r>
              <a:rPr lang="en-US" dirty="0">
                <a:sym typeface="Wingdings" pitchFamily="2" charset="2"/>
              </a:rPr>
              <a:t>e.g. local neighborhoods and domestic violence</a:t>
            </a:r>
          </a:p>
          <a:p>
            <a:r>
              <a:rPr lang="en-US" dirty="0">
                <a:sym typeface="Wingdings" pitchFamily="2" charset="2"/>
              </a:rPr>
              <a:t>Change of support for aggregated data</a:t>
            </a:r>
          </a:p>
          <a:p>
            <a:pPr lvl="1"/>
            <a:r>
              <a:rPr lang="en-US" dirty="0">
                <a:sym typeface="Wingdings" pitchFamily="2" charset="2"/>
              </a:rPr>
              <a:t>e.g. combining aggregates by school district and political districts</a:t>
            </a:r>
            <a:endParaRPr lang="en-US" dirty="0"/>
          </a:p>
        </p:txBody>
      </p:sp>
    </p:spTree>
    <p:extLst>
      <p:ext uri="{BB962C8B-B14F-4D97-AF65-F5344CB8AC3E}">
        <p14:creationId xmlns:p14="http://schemas.microsoft.com/office/powerpoint/2010/main" val="1600381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2942-C8BE-AC42-AA8D-F3E3A3D68939}"/>
              </a:ext>
            </a:extLst>
          </p:cNvPr>
          <p:cNvSpPr>
            <a:spLocks noGrp="1"/>
          </p:cNvSpPr>
          <p:nvPr>
            <p:ph type="title"/>
          </p:nvPr>
        </p:nvSpPr>
        <p:spPr>
          <a:xfrm>
            <a:off x="0" y="10773"/>
            <a:ext cx="9144000" cy="857250"/>
          </a:xfrm>
        </p:spPr>
        <p:txBody>
          <a:bodyPr>
            <a:normAutofit fontScale="90000"/>
          </a:bodyPr>
          <a:lstStyle/>
          <a:p>
            <a:r>
              <a:rPr lang="en-US" dirty="0"/>
              <a:t>Individual inferences are difficult with aggregated data </a:t>
            </a:r>
          </a:p>
        </p:txBody>
      </p:sp>
      <p:sp>
        <p:nvSpPr>
          <p:cNvPr id="3" name="Content Placeholder 2">
            <a:extLst>
              <a:ext uri="{FF2B5EF4-FFF2-40B4-BE49-F238E27FC236}">
                <a16:creationId xmlns:a16="http://schemas.microsoft.com/office/drawing/2014/main" id="{6F2242EB-6E8E-AF47-8B5E-ED8E45030FB6}"/>
              </a:ext>
            </a:extLst>
          </p:cNvPr>
          <p:cNvSpPr>
            <a:spLocks noGrp="1"/>
          </p:cNvSpPr>
          <p:nvPr>
            <p:ph idx="1"/>
          </p:nvPr>
        </p:nvSpPr>
        <p:spPr>
          <a:xfrm>
            <a:off x="457200" y="948516"/>
            <a:ext cx="8229600" cy="997245"/>
          </a:xfrm>
        </p:spPr>
        <p:txBody>
          <a:bodyPr>
            <a:normAutofit fontScale="40000" lnSpcReduction="20000"/>
          </a:bodyPr>
          <a:lstStyle/>
          <a:p>
            <a:r>
              <a:rPr lang="en-US" dirty="0"/>
              <a:t>Relationships of aggregates typically overstate the strength of the relationship.</a:t>
            </a:r>
          </a:p>
          <a:p>
            <a:r>
              <a:rPr lang="en-US" dirty="0"/>
              <a:t>Aggregates do not show relationships at the individual level</a:t>
            </a:r>
          </a:p>
          <a:p>
            <a:r>
              <a:rPr lang="en-US" dirty="0"/>
              <a:t>Data are commonly released giving information aggregated over spatial regions</a:t>
            </a:r>
          </a:p>
          <a:p>
            <a:r>
              <a:rPr lang="en-US" dirty="0"/>
              <a:t>Different data sources often use different aggregation units (e.g. school districts vs counties)</a:t>
            </a:r>
          </a:p>
          <a:p>
            <a:r>
              <a:rPr lang="en-US" dirty="0"/>
              <a:t>Health and policy actions take place at the individual level</a:t>
            </a:r>
          </a:p>
          <a:p>
            <a:endParaRPr lang="en-US" dirty="0"/>
          </a:p>
        </p:txBody>
      </p:sp>
      <p:sp>
        <p:nvSpPr>
          <p:cNvPr id="9" name="TextBox 8">
            <a:extLst>
              <a:ext uri="{FF2B5EF4-FFF2-40B4-BE49-F238E27FC236}">
                <a16:creationId xmlns:a16="http://schemas.microsoft.com/office/drawing/2014/main" id="{E837BE1A-6CFD-2F41-B157-C7B6AE85284B}"/>
              </a:ext>
            </a:extLst>
          </p:cNvPr>
          <p:cNvSpPr txBox="1"/>
          <p:nvPr/>
        </p:nvSpPr>
        <p:spPr>
          <a:xfrm>
            <a:off x="85057" y="4827181"/>
            <a:ext cx="3304110" cy="276999"/>
          </a:xfrm>
          <a:prstGeom prst="rect">
            <a:avLst/>
          </a:prstGeom>
          <a:noFill/>
        </p:spPr>
        <p:txBody>
          <a:bodyPr wrap="none" rtlCol="0">
            <a:spAutoFit/>
          </a:bodyPr>
          <a:lstStyle/>
          <a:p>
            <a:r>
              <a:rPr lang="en-US" sz="1200" dirty="0">
                <a:latin typeface="Helvetica Light" charset="0"/>
                <a:ea typeface="Helvetica Light" charset="0"/>
                <a:cs typeface="Helvetica Light" charset="0"/>
              </a:rPr>
              <a:t>From </a:t>
            </a:r>
            <a:r>
              <a:rPr lang="en-US" sz="1200" i="1" dirty="0">
                <a:latin typeface="Helvetica Light" charset="0"/>
                <a:ea typeface="Helvetica Light" charset="0"/>
                <a:cs typeface="Helvetica Light" charset="0"/>
              </a:rPr>
              <a:t>Statistics </a:t>
            </a:r>
            <a:r>
              <a:rPr lang="en-US" sz="1200" dirty="0">
                <a:latin typeface="Helvetica Light" charset="0"/>
                <a:ea typeface="Helvetica Light" charset="0"/>
                <a:cs typeface="Helvetica Light" charset="0"/>
              </a:rPr>
              <a:t>by Freedman, Pisani &amp; Purves</a:t>
            </a:r>
          </a:p>
        </p:txBody>
      </p:sp>
      <p:grpSp>
        <p:nvGrpSpPr>
          <p:cNvPr id="4" name="Group 3">
            <a:extLst>
              <a:ext uri="{FF2B5EF4-FFF2-40B4-BE49-F238E27FC236}">
                <a16:creationId xmlns:a16="http://schemas.microsoft.com/office/drawing/2014/main" id="{33C6507F-D4E8-6948-BFAB-F34A0FA78B4E}"/>
              </a:ext>
            </a:extLst>
          </p:cNvPr>
          <p:cNvGrpSpPr/>
          <p:nvPr/>
        </p:nvGrpSpPr>
        <p:grpSpPr>
          <a:xfrm>
            <a:off x="636998" y="1828800"/>
            <a:ext cx="8135739" cy="3029377"/>
            <a:chOff x="636998" y="1828800"/>
            <a:chExt cx="8135739" cy="3029377"/>
          </a:xfrm>
        </p:grpSpPr>
        <p:pic>
          <p:nvPicPr>
            <p:cNvPr id="6" name="Picture 5">
              <a:extLst>
                <a:ext uri="{FF2B5EF4-FFF2-40B4-BE49-F238E27FC236}">
                  <a16:creationId xmlns:a16="http://schemas.microsoft.com/office/drawing/2014/main" id="{505C85D3-2645-A64D-8D1C-1E7918E5C896}"/>
                </a:ext>
              </a:extLst>
            </p:cNvPr>
            <p:cNvPicPr>
              <a:picLocks noChangeAspect="1"/>
            </p:cNvPicPr>
            <p:nvPr/>
          </p:nvPicPr>
          <p:blipFill rotWithShape="1">
            <a:blip r:embed="rId2"/>
            <a:srcRect l="6966" t="35926" r="11349" b="5780"/>
            <a:stretch/>
          </p:blipFill>
          <p:spPr>
            <a:xfrm>
              <a:off x="636998" y="1828800"/>
              <a:ext cx="7469312" cy="2998381"/>
            </a:xfrm>
            <a:prstGeom prst="rect">
              <a:avLst/>
            </a:prstGeom>
          </p:spPr>
        </p:pic>
        <p:pic>
          <p:nvPicPr>
            <p:cNvPr id="7" name="Picture 6">
              <a:extLst>
                <a:ext uri="{FF2B5EF4-FFF2-40B4-BE49-F238E27FC236}">
                  <a16:creationId xmlns:a16="http://schemas.microsoft.com/office/drawing/2014/main" id="{61376D1C-B67D-CD45-84C0-FFCD18D816C8}"/>
                </a:ext>
              </a:extLst>
            </p:cNvPr>
            <p:cNvPicPr>
              <a:picLocks noChangeAspect="1"/>
            </p:cNvPicPr>
            <p:nvPr/>
          </p:nvPicPr>
          <p:blipFill rotWithShape="1">
            <a:blip r:embed="rId2"/>
            <a:srcRect l="25113" t="87501" r="60311" b="5780"/>
            <a:stretch/>
          </p:blipFill>
          <p:spPr>
            <a:xfrm>
              <a:off x="7439883" y="4512589"/>
              <a:ext cx="1332854" cy="345588"/>
            </a:xfrm>
            <a:prstGeom prst="rect">
              <a:avLst/>
            </a:prstGeom>
          </p:spPr>
        </p:pic>
      </p:grpSp>
    </p:spTree>
    <p:extLst>
      <p:ext uri="{BB962C8B-B14F-4D97-AF65-F5344CB8AC3E}">
        <p14:creationId xmlns:p14="http://schemas.microsoft.com/office/powerpoint/2010/main" val="213405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66F263-DEC5-584E-858B-0CD6232E61F0}"/>
              </a:ext>
            </a:extLst>
          </p:cNvPr>
          <p:cNvSpPr>
            <a:spLocks noGrp="1"/>
          </p:cNvSpPr>
          <p:nvPr>
            <p:ph type="title"/>
          </p:nvPr>
        </p:nvSpPr>
        <p:spPr>
          <a:xfrm>
            <a:off x="0" y="147205"/>
            <a:ext cx="9144000" cy="857250"/>
          </a:xfrm>
        </p:spPr>
        <p:txBody>
          <a:bodyPr>
            <a:noAutofit/>
          </a:bodyPr>
          <a:lstStyle/>
          <a:p>
            <a:r>
              <a:rPr lang="en-US" dirty="0">
                <a:solidFill>
                  <a:srgbClr val="233E50"/>
                </a:solidFill>
                <a:latin typeface="Raleway" panose="020B0003030101060003" pitchFamily="34" charset="0"/>
              </a:rPr>
              <a:t>Example: Fairfax County, Virginia </a:t>
            </a:r>
            <a:br>
              <a:rPr lang="en-US" dirty="0">
                <a:solidFill>
                  <a:srgbClr val="233E50"/>
                </a:solidFill>
                <a:latin typeface="Raleway" panose="020B0003030101060003" pitchFamily="34" charset="0"/>
              </a:rPr>
            </a:br>
            <a:r>
              <a:rPr lang="en-US" sz="2400" dirty="0">
                <a:solidFill>
                  <a:srgbClr val="233E50"/>
                </a:solidFill>
                <a:latin typeface="Trebuchet MS" panose="020B0703020202090204" pitchFamily="34" charset="0"/>
              </a:rPr>
              <a:t>Supervisor Districts and High School Attendance Areas</a:t>
            </a:r>
          </a:p>
        </p:txBody>
      </p:sp>
      <p:grpSp>
        <p:nvGrpSpPr>
          <p:cNvPr id="2" name="Group 1">
            <a:extLst>
              <a:ext uri="{FF2B5EF4-FFF2-40B4-BE49-F238E27FC236}">
                <a16:creationId xmlns:a16="http://schemas.microsoft.com/office/drawing/2014/main" id="{8FC70E27-FCD0-C64F-92D2-EA14C43250AC}"/>
              </a:ext>
            </a:extLst>
          </p:cNvPr>
          <p:cNvGrpSpPr/>
          <p:nvPr/>
        </p:nvGrpSpPr>
        <p:grpSpPr>
          <a:xfrm>
            <a:off x="795529" y="1077956"/>
            <a:ext cx="7598664" cy="3858768"/>
            <a:chOff x="1060704" y="1341120"/>
            <a:chExt cx="10131552" cy="5145024"/>
          </a:xfrm>
        </p:grpSpPr>
        <p:pic>
          <p:nvPicPr>
            <p:cNvPr id="9" name="Picture 8">
              <a:extLst>
                <a:ext uri="{FF2B5EF4-FFF2-40B4-BE49-F238E27FC236}">
                  <a16:creationId xmlns:a16="http://schemas.microsoft.com/office/drawing/2014/main" id="{F55B2997-CB23-AF4F-9752-FDF54BC32B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60704" y="1341120"/>
              <a:ext cx="4645152" cy="5120640"/>
            </a:xfrm>
            <a:prstGeom prst="rect">
              <a:avLst/>
            </a:prstGeom>
            <a:ln>
              <a:solidFill>
                <a:srgbClr val="6A1925"/>
              </a:solidFill>
            </a:ln>
          </p:spPr>
        </p:pic>
        <p:pic>
          <p:nvPicPr>
            <p:cNvPr id="10" name="Picture 9">
              <a:extLst>
                <a:ext uri="{FF2B5EF4-FFF2-40B4-BE49-F238E27FC236}">
                  <a16:creationId xmlns:a16="http://schemas.microsoft.com/office/drawing/2014/main" id="{1F175D60-1E6D-C04F-BB27-FAB771EDF8D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547104" y="1365504"/>
              <a:ext cx="4645152" cy="5120640"/>
            </a:xfrm>
            <a:prstGeom prst="rect">
              <a:avLst/>
            </a:prstGeom>
            <a:ln>
              <a:solidFill>
                <a:srgbClr val="6A1925"/>
              </a:solidFill>
            </a:ln>
          </p:spPr>
        </p:pic>
        <p:grpSp>
          <p:nvGrpSpPr>
            <p:cNvPr id="8" name="Group 7">
              <a:extLst>
                <a:ext uri="{FF2B5EF4-FFF2-40B4-BE49-F238E27FC236}">
                  <a16:creationId xmlns:a16="http://schemas.microsoft.com/office/drawing/2014/main" id="{244C1317-EE75-2645-AD1B-D35AF16CCE2A}"/>
                </a:ext>
              </a:extLst>
            </p:cNvPr>
            <p:cNvGrpSpPr/>
            <p:nvPr/>
          </p:nvGrpSpPr>
          <p:grpSpPr>
            <a:xfrm>
              <a:off x="1659485" y="1395905"/>
              <a:ext cx="9053540" cy="516827"/>
              <a:chOff x="1877357" y="1395905"/>
              <a:chExt cx="9053540" cy="516827"/>
            </a:xfrm>
          </p:grpSpPr>
          <p:sp>
            <p:nvSpPr>
              <p:cNvPr id="6" name="TextBox 5">
                <a:extLst>
                  <a:ext uri="{FF2B5EF4-FFF2-40B4-BE49-F238E27FC236}">
                    <a16:creationId xmlns:a16="http://schemas.microsoft.com/office/drawing/2014/main" id="{CD54C82E-AEB5-9C42-895E-5F8C9A1FA813}"/>
                  </a:ext>
                </a:extLst>
              </p:cNvPr>
              <p:cNvSpPr txBox="1"/>
              <p:nvPr/>
            </p:nvSpPr>
            <p:spPr>
              <a:xfrm>
                <a:off x="1877357" y="1420289"/>
                <a:ext cx="3051520" cy="492443"/>
              </a:xfrm>
              <a:prstGeom prst="rect">
                <a:avLst/>
              </a:prstGeom>
              <a:solidFill>
                <a:srgbClr val="EAEAEA"/>
              </a:solidFill>
            </p:spPr>
            <p:txBody>
              <a:bodyPr wrap="none" rtlCol="0">
                <a:spAutoFit/>
              </a:bodyPr>
              <a:lstStyle/>
              <a:p>
                <a:pPr defTabSz="457178">
                  <a:defRPr/>
                </a:pPr>
                <a:r>
                  <a:rPr lang="en-US" b="1" dirty="0">
                    <a:solidFill>
                      <a:prstClr val="black"/>
                    </a:solidFill>
                    <a:latin typeface="Trebuchet MS" panose="020B0703020202090204" pitchFamily="34" charset="0"/>
                    <a:cs typeface="Gill Sans Light"/>
                  </a:rPr>
                  <a:t>Supervisor Districts</a:t>
                </a:r>
              </a:p>
            </p:txBody>
          </p:sp>
          <p:sp>
            <p:nvSpPr>
              <p:cNvPr id="11" name="TextBox 10">
                <a:extLst>
                  <a:ext uri="{FF2B5EF4-FFF2-40B4-BE49-F238E27FC236}">
                    <a16:creationId xmlns:a16="http://schemas.microsoft.com/office/drawing/2014/main" id="{FC7C8CD1-B3E0-8B4B-A687-FC7083EA15C9}"/>
                  </a:ext>
                </a:extLst>
              </p:cNvPr>
              <p:cNvSpPr txBox="1"/>
              <p:nvPr/>
            </p:nvSpPr>
            <p:spPr>
              <a:xfrm>
                <a:off x="7140800" y="1395905"/>
                <a:ext cx="3790097" cy="492443"/>
              </a:xfrm>
              <a:prstGeom prst="rect">
                <a:avLst/>
              </a:prstGeom>
              <a:solidFill>
                <a:srgbClr val="EAEAEA"/>
              </a:solidFill>
            </p:spPr>
            <p:txBody>
              <a:bodyPr wrap="none" rtlCol="0">
                <a:spAutoFit/>
              </a:bodyPr>
              <a:lstStyle/>
              <a:p>
                <a:pPr defTabSz="457178">
                  <a:defRPr/>
                </a:pPr>
                <a:r>
                  <a:rPr lang="en-US" b="1" dirty="0">
                    <a:solidFill>
                      <a:prstClr val="black"/>
                    </a:solidFill>
                    <a:latin typeface="Trebuchet MS" panose="020B0703020202090204" pitchFamily="34" charset="0"/>
                    <a:cs typeface="Gill Sans Light"/>
                  </a:rPr>
                  <a:t>School Attendance Areas</a:t>
                </a:r>
              </a:p>
            </p:txBody>
          </p:sp>
        </p:grpSp>
      </p:grpSp>
      <p:sp>
        <p:nvSpPr>
          <p:cNvPr id="12" name="Circular Arrow 11">
            <a:extLst>
              <a:ext uri="{FF2B5EF4-FFF2-40B4-BE49-F238E27FC236}">
                <a16:creationId xmlns:a16="http://schemas.microsoft.com/office/drawing/2014/main" id="{F96796C5-046A-934F-BFC6-67618D2F2E22}"/>
              </a:ext>
            </a:extLst>
          </p:cNvPr>
          <p:cNvSpPr/>
          <p:nvPr/>
        </p:nvSpPr>
        <p:spPr>
          <a:xfrm rot="978963" flipH="1" flipV="1">
            <a:off x="4085771" y="2870341"/>
            <a:ext cx="1018182" cy="1081263"/>
          </a:xfrm>
          <a:prstGeom prst="circularArrow">
            <a:avLst>
              <a:gd name="adj1" fmla="val 4166"/>
              <a:gd name="adj2" fmla="val 1297960"/>
              <a:gd name="adj3" fmla="val 18541006"/>
              <a:gd name="adj4" fmla="val 10873521"/>
              <a:gd name="adj5" fmla="val 17657"/>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902263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05979"/>
            <a:ext cx="9144000" cy="857250"/>
          </a:xfrm>
        </p:spPr>
        <p:txBody>
          <a:bodyPr>
            <a:noAutofit/>
          </a:bodyPr>
          <a:lstStyle/>
          <a:p>
            <a:r>
              <a:rPr lang="en-US" dirty="0">
                <a:sym typeface="Wingdings" pitchFamily="2" charset="2"/>
              </a:rPr>
              <a:t>Change of support for aggregated data</a:t>
            </a:r>
            <a:br>
              <a:rPr lang="en-US" sz="3200" b="1" dirty="0">
                <a:latin typeface="Raleway" charset="0"/>
                <a:cs typeface="Raleway" charset="0"/>
              </a:rPr>
            </a:br>
            <a:endParaRPr lang="en-US" sz="3200" b="1" dirty="0">
              <a:solidFill>
                <a:schemeClr val="tx1"/>
              </a:solidFill>
              <a:latin typeface="Raleway" charset="0"/>
              <a:cs typeface="Raleway" charset="0"/>
            </a:endParaRPr>
          </a:p>
        </p:txBody>
      </p:sp>
      <p:grpSp>
        <p:nvGrpSpPr>
          <p:cNvPr id="4" name="Group 3"/>
          <p:cNvGrpSpPr/>
          <p:nvPr/>
        </p:nvGrpSpPr>
        <p:grpSpPr>
          <a:xfrm>
            <a:off x="457200" y="1132716"/>
            <a:ext cx="8510178" cy="3953635"/>
            <a:chOff x="457200" y="1132716"/>
            <a:chExt cx="8510178" cy="3953635"/>
          </a:xfrm>
        </p:grpSpPr>
        <p:pic>
          <p:nvPicPr>
            <p:cNvPr id="2" name="Picture 1"/>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721942" y="1625601"/>
              <a:ext cx="4245436" cy="346075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7200" y="1132716"/>
              <a:ext cx="4242319" cy="3916112"/>
            </a:xfrm>
            <a:prstGeom prst="rect">
              <a:avLst/>
            </a:prstGeom>
          </p:spPr>
        </p:pic>
        <p:sp>
          <p:nvSpPr>
            <p:cNvPr id="7" name="TextBox 6"/>
            <p:cNvSpPr txBox="1"/>
            <p:nvPr/>
          </p:nvSpPr>
          <p:spPr>
            <a:xfrm>
              <a:off x="1210463" y="1203457"/>
              <a:ext cx="1869423" cy="323165"/>
            </a:xfrm>
            <a:prstGeom prst="rect">
              <a:avLst/>
            </a:prstGeom>
            <a:noFill/>
          </p:spPr>
          <p:txBody>
            <a:bodyPr wrap="none" rtlCol="0">
              <a:spAutoFit/>
            </a:bodyPr>
            <a:lstStyle/>
            <a:p>
              <a:pPr defTabSz="685800"/>
              <a:r>
                <a:rPr lang="en-US" sz="1500">
                  <a:solidFill>
                    <a:prstClr val="black"/>
                  </a:solidFill>
                  <a:latin typeface="Trebuchet MS" charset="0"/>
                  <a:ea typeface="Trebuchet MS" charset="0"/>
                  <a:cs typeface="Trebuchet MS" charset="0"/>
                </a:rPr>
                <a:t>Census Block Group</a:t>
              </a:r>
              <a:endParaRPr lang="en-US" sz="1500" dirty="0">
                <a:solidFill>
                  <a:prstClr val="black"/>
                </a:solidFill>
                <a:latin typeface="Trebuchet MS" charset="0"/>
                <a:ea typeface="Trebuchet MS" charset="0"/>
                <a:cs typeface="Trebuchet MS" charset="0"/>
              </a:endParaRPr>
            </a:p>
          </p:txBody>
        </p:sp>
        <p:sp>
          <p:nvSpPr>
            <p:cNvPr id="8" name="TextBox 7"/>
            <p:cNvSpPr txBox="1"/>
            <p:nvPr/>
          </p:nvSpPr>
          <p:spPr>
            <a:xfrm>
              <a:off x="5029200" y="1171864"/>
              <a:ext cx="2940228" cy="553998"/>
            </a:xfrm>
            <a:prstGeom prst="rect">
              <a:avLst/>
            </a:prstGeom>
            <a:noFill/>
          </p:spPr>
          <p:txBody>
            <a:bodyPr wrap="none" rtlCol="0">
              <a:spAutoFit/>
            </a:bodyPr>
            <a:lstStyle/>
            <a:p>
              <a:pPr algn="ctr" defTabSz="685800"/>
              <a:r>
                <a:rPr lang="en-US" sz="1500" dirty="0">
                  <a:solidFill>
                    <a:prstClr val="black"/>
                  </a:solidFill>
                  <a:latin typeface="Trebuchet MS" charset="0"/>
                  <a:ea typeface="Trebuchet MS" charset="0"/>
                  <a:cs typeface="Trebuchet MS" charset="0"/>
                </a:rPr>
                <a:t>High School Pyramid Boundaries</a:t>
              </a:r>
              <a:br>
                <a:rPr lang="en-US" sz="1500" dirty="0">
                  <a:solidFill>
                    <a:prstClr val="black"/>
                  </a:solidFill>
                  <a:latin typeface="Trebuchet MS" charset="0"/>
                  <a:ea typeface="Trebuchet MS" charset="0"/>
                  <a:cs typeface="Trebuchet MS" charset="0"/>
                </a:rPr>
              </a:br>
              <a:r>
                <a:rPr lang="en-US" sz="1500" dirty="0">
                  <a:solidFill>
                    <a:prstClr val="black"/>
                  </a:solidFill>
                  <a:latin typeface="Trebuchet MS" charset="0"/>
                  <a:ea typeface="Trebuchet MS" charset="0"/>
                  <a:cs typeface="Trebuchet MS" charset="0"/>
                </a:rPr>
                <a:t> (synthetic population)</a:t>
              </a:r>
            </a:p>
          </p:txBody>
        </p:sp>
      </p:grpSp>
      <p:sp>
        <p:nvSpPr>
          <p:cNvPr id="5" name="TextBox 4">
            <a:extLst>
              <a:ext uri="{FF2B5EF4-FFF2-40B4-BE49-F238E27FC236}">
                <a16:creationId xmlns:a16="http://schemas.microsoft.com/office/drawing/2014/main" id="{8C48836E-6ECD-5047-B0A8-AE7D423EC71C}"/>
              </a:ext>
            </a:extLst>
          </p:cNvPr>
          <p:cNvSpPr txBox="1"/>
          <p:nvPr/>
        </p:nvSpPr>
        <p:spPr>
          <a:xfrm>
            <a:off x="0" y="4248728"/>
            <a:ext cx="2858475" cy="253916"/>
          </a:xfrm>
          <a:prstGeom prst="rect">
            <a:avLst/>
          </a:prstGeom>
          <a:noFill/>
        </p:spPr>
        <p:txBody>
          <a:bodyPr wrap="none" rtlCol="0">
            <a:spAutoFit/>
          </a:bodyPr>
          <a:lstStyle/>
          <a:p>
            <a:r>
              <a:rPr lang="en-US" sz="1050" dirty="0">
                <a:latin typeface="Raleway" charset="0"/>
                <a:cs typeface="Raleway" charset="0"/>
              </a:rPr>
              <a:t>Fairfax County (2011-2015, 5-year estimate)</a:t>
            </a:r>
            <a:endParaRPr lang="en-US" sz="1050" dirty="0"/>
          </a:p>
        </p:txBody>
      </p:sp>
      <p:sp>
        <p:nvSpPr>
          <p:cNvPr id="9" name="Circular Arrow 8">
            <a:extLst>
              <a:ext uri="{FF2B5EF4-FFF2-40B4-BE49-F238E27FC236}">
                <a16:creationId xmlns:a16="http://schemas.microsoft.com/office/drawing/2014/main" id="{DCB7BC6F-56D1-E24F-89E0-F57BFE524107}"/>
              </a:ext>
            </a:extLst>
          </p:cNvPr>
          <p:cNvSpPr/>
          <p:nvPr/>
        </p:nvSpPr>
        <p:spPr>
          <a:xfrm rot="978963">
            <a:off x="3556315" y="1715564"/>
            <a:ext cx="1619767" cy="1436541"/>
          </a:xfrm>
          <a:prstGeom prst="circularArrow">
            <a:avLst>
              <a:gd name="adj1" fmla="val 4166"/>
              <a:gd name="adj2" fmla="val 1297960"/>
              <a:gd name="adj3" fmla="val 18541006"/>
              <a:gd name="adj4" fmla="val 10873521"/>
              <a:gd name="adj5" fmla="val 17657"/>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16749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nSpc>
                <a:spcPct val="80000"/>
              </a:lnSpc>
            </a:pPr>
            <a:r>
              <a:rPr lang="en-US" dirty="0"/>
              <a:t>Example: Inferring household </a:t>
            </a:r>
            <a:br>
              <a:rPr lang="en-US" dirty="0"/>
            </a:br>
            <a:r>
              <a:rPr lang="en-US" dirty="0"/>
              <a:t>attributes in Arlington</a:t>
            </a:r>
          </a:p>
        </p:txBody>
      </p:sp>
      <p:grpSp>
        <p:nvGrpSpPr>
          <p:cNvPr id="7" name="Group 6"/>
          <p:cNvGrpSpPr/>
          <p:nvPr/>
        </p:nvGrpSpPr>
        <p:grpSpPr>
          <a:xfrm>
            <a:off x="76200" y="848463"/>
            <a:ext cx="9067801" cy="4161687"/>
            <a:chOff x="76200" y="848463"/>
            <a:chExt cx="9067801" cy="4161687"/>
          </a:xfrm>
        </p:grpSpPr>
        <p:pic>
          <p:nvPicPr>
            <p:cNvPr id="4" name="Picture 3" descr="CL_value.png"/>
            <p:cNvPicPr>
              <a:picLocks noChangeAspect="1"/>
            </p:cNvPicPr>
            <p:nvPr/>
          </p:nvPicPr>
          <p:blipFill rotWithShape="1">
            <a:blip r:embed="rId2">
              <a:extLst>
                <a:ext uri="{28A0092B-C50C-407E-A947-70E740481C1C}">
                  <a14:useLocalDpi xmlns:a14="http://schemas.microsoft.com/office/drawing/2010/main"/>
                </a:ext>
              </a:extLst>
            </a:blip>
            <a:srcRect l="11584" t="7730" r="8179" b="9566"/>
            <a:stretch/>
          </p:blipFill>
          <p:spPr>
            <a:xfrm>
              <a:off x="76200" y="848463"/>
              <a:ext cx="2377644" cy="2450740"/>
            </a:xfrm>
            <a:prstGeom prst="rect">
              <a:avLst/>
            </a:prstGeom>
          </p:spPr>
        </p:pic>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14987" t="11237" r="10427" b="13624"/>
            <a:stretch/>
          </p:blipFill>
          <p:spPr>
            <a:xfrm>
              <a:off x="2453844" y="848463"/>
              <a:ext cx="2432725" cy="2450740"/>
            </a:xfrm>
            <a:prstGeom prst="rect">
              <a:avLst/>
            </a:prstGeom>
          </p:spPr>
        </p:pic>
        <p:pic>
          <p:nvPicPr>
            <p:cNvPr id="33" name="Picture 32"/>
            <p:cNvPicPr>
              <a:picLocks noChangeAspect="1"/>
            </p:cNvPicPr>
            <p:nvPr/>
          </p:nvPicPr>
          <p:blipFill rotWithShape="1">
            <a:blip r:embed="rId4">
              <a:extLst>
                <a:ext uri="{28A0092B-C50C-407E-A947-70E740481C1C}">
                  <a14:useLocalDpi xmlns:a14="http://schemas.microsoft.com/office/drawing/2010/main"/>
                </a:ext>
              </a:extLst>
            </a:blip>
            <a:srcRect l="11965" t="9972" r="8079" b="11216"/>
            <a:stretch/>
          </p:blipFill>
          <p:spPr>
            <a:xfrm>
              <a:off x="6629400" y="848463"/>
              <a:ext cx="2486296" cy="2450740"/>
            </a:xfrm>
            <a:prstGeom prst="rect">
              <a:avLst/>
            </a:prstGeom>
          </p:spPr>
        </p:pic>
        <p:sp>
          <p:nvSpPr>
            <p:cNvPr id="6" name="TextBox 5"/>
            <p:cNvSpPr txBox="1"/>
            <p:nvPr/>
          </p:nvSpPr>
          <p:spPr>
            <a:xfrm>
              <a:off x="420047" y="3532822"/>
              <a:ext cx="1865953" cy="1477328"/>
            </a:xfrm>
            <a:prstGeom prst="rect">
              <a:avLst/>
            </a:prstGeom>
            <a:noFill/>
          </p:spPr>
          <p:txBody>
            <a:bodyPr wrap="square" rtlCol="0">
              <a:spAutoFit/>
            </a:bodyPr>
            <a:lstStyle/>
            <a:p>
              <a:r>
                <a:rPr lang="en-US" b="1" u="sng" dirty="0">
                  <a:solidFill>
                    <a:prstClr val="black"/>
                  </a:solidFill>
                  <a:latin typeface="Helvetica Light" charset="0"/>
                  <a:ea typeface="Helvetica Light" charset="0"/>
                  <a:cs typeface="Helvetica Light" charset="0"/>
                </a:rPr>
                <a:t>Local Data</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 from real estate tax assessments</a:t>
              </a:r>
            </a:p>
          </p:txBody>
        </p:sp>
        <p:sp>
          <p:nvSpPr>
            <p:cNvPr id="34" name="TextBox 33"/>
            <p:cNvSpPr txBox="1"/>
            <p:nvPr/>
          </p:nvSpPr>
          <p:spPr>
            <a:xfrm>
              <a:off x="2469425" y="3532822"/>
              <a:ext cx="1967205" cy="923330"/>
            </a:xfrm>
            <a:prstGeom prst="rect">
              <a:avLst/>
            </a:prstGeom>
            <a:noFill/>
          </p:spPr>
          <p:txBody>
            <a:bodyPr wrap="none" rtlCol="0">
              <a:spAutoFit/>
            </a:bodyPr>
            <a:lstStyle/>
            <a:p>
              <a:r>
                <a:rPr lang="en-US" b="1" u="sng" dirty="0">
                  <a:solidFill>
                    <a:prstClr val="black"/>
                  </a:solidFill>
                  <a:latin typeface="Helvetica Light" charset="0"/>
                  <a:ea typeface="Helvetica Light" charset="0"/>
                  <a:cs typeface="Helvetica Light" charset="0"/>
                </a:rPr>
                <a:t>ACS</a:t>
              </a:r>
            </a:p>
            <a:p>
              <a:r>
                <a:rPr lang="en-US" dirty="0">
                  <a:solidFill>
                    <a:prstClr val="black"/>
                  </a:solidFill>
                  <a:latin typeface="Helvetica Light" charset="0"/>
                  <a:ea typeface="Helvetica Light" charset="0"/>
                  <a:cs typeface="Helvetica Light" charset="0"/>
                </a:rPr>
                <a:t>Income summary</a:t>
              </a:r>
            </a:p>
            <a:p>
              <a:r>
                <a:rPr lang="en-US" dirty="0">
                  <a:solidFill>
                    <a:prstClr val="black"/>
                  </a:solidFill>
                  <a:latin typeface="Helvetica Light" charset="0"/>
                  <a:ea typeface="Helvetica Light" charset="0"/>
                  <a:cs typeface="Helvetica Light" charset="0"/>
                </a:rPr>
                <a:t> - by block group</a:t>
              </a:r>
            </a:p>
          </p:txBody>
        </p:sp>
        <p:sp>
          <p:nvSpPr>
            <p:cNvPr id="35" name="TextBox 34"/>
            <p:cNvSpPr txBox="1"/>
            <p:nvPr/>
          </p:nvSpPr>
          <p:spPr>
            <a:xfrm>
              <a:off x="4572000" y="3532822"/>
              <a:ext cx="1903085" cy="1477328"/>
            </a:xfrm>
            <a:prstGeom prst="rect">
              <a:avLst/>
            </a:prstGeom>
            <a:noFill/>
          </p:spPr>
          <p:txBody>
            <a:bodyPr wrap="none" rtlCol="0">
              <a:spAutoFit/>
            </a:bodyPr>
            <a:lstStyle/>
            <a:p>
              <a:r>
                <a:rPr lang="en-US" b="1" u="sng" dirty="0">
                  <a:solidFill>
                    <a:prstClr val="black"/>
                  </a:solidFill>
                  <a:latin typeface="Helvetica Light" charset="0"/>
                  <a:ea typeface="Helvetica Light" charset="0"/>
                  <a:cs typeface="Helvetica Light" charset="0"/>
                </a:rPr>
                <a:t>ACS Microdata</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a:t>
              </a:r>
            </a:p>
            <a:p>
              <a:r>
                <a:rPr lang="en-US" dirty="0">
                  <a:solidFill>
                    <a:prstClr val="black"/>
                  </a:solidFill>
                  <a:latin typeface="Helvetica Light" charset="0"/>
                  <a:ea typeface="Helvetica Light" charset="0"/>
                  <a:cs typeface="Helvetica Light" charset="0"/>
                </a:rPr>
                <a:t>income</a:t>
              </a:r>
            </a:p>
            <a:p>
              <a:r>
                <a:rPr lang="en-US" dirty="0">
                  <a:solidFill>
                    <a:prstClr val="black"/>
                  </a:solidFill>
                  <a:latin typeface="Helvetica Light" charset="0"/>
                  <a:ea typeface="Helvetica Light" charset="0"/>
                  <a:cs typeface="Helvetica Light" charset="0"/>
                </a:rPr>
                <a:t> - county sample</a:t>
              </a:r>
            </a:p>
          </p:txBody>
        </p:sp>
        <p:sp>
          <p:nvSpPr>
            <p:cNvPr id="36" name="TextBox 35"/>
            <p:cNvSpPr txBox="1"/>
            <p:nvPr/>
          </p:nvSpPr>
          <p:spPr>
            <a:xfrm>
              <a:off x="7086601" y="3532822"/>
              <a:ext cx="2057400" cy="1477328"/>
            </a:xfrm>
            <a:prstGeom prst="rect">
              <a:avLst/>
            </a:prstGeom>
            <a:noFill/>
          </p:spPr>
          <p:txBody>
            <a:bodyPr wrap="square" rtlCol="0">
              <a:spAutoFit/>
            </a:bodyPr>
            <a:lstStyle/>
            <a:p>
              <a:r>
                <a:rPr lang="en-US" b="1" u="sng" dirty="0">
                  <a:solidFill>
                    <a:prstClr val="black"/>
                  </a:solidFill>
                  <a:latin typeface="Helvetica Light" charset="0"/>
                  <a:ea typeface="Helvetica Light" charset="0"/>
                  <a:cs typeface="Helvetica Light" charset="0"/>
                </a:rPr>
                <a:t>Household level Imputation</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a:t>
              </a:r>
            </a:p>
            <a:p>
              <a:r>
                <a:rPr lang="en-US" dirty="0">
                  <a:solidFill>
                    <a:prstClr val="black"/>
                  </a:solidFill>
                  <a:latin typeface="Helvetica Light" charset="0"/>
                  <a:ea typeface="Helvetica Light" charset="0"/>
                  <a:cs typeface="Helvetica Light" charset="0"/>
                </a:rPr>
                <a:t>income</a:t>
              </a:r>
            </a:p>
          </p:txBody>
        </p:sp>
        <p:sp>
          <p:nvSpPr>
            <p:cNvPr id="2" name="Right Arrow 1"/>
            <p:cNvSpPr/>
            <p:nvPr/>
          </p:nvSpPr>
          <p:spPr>
            <a:xfrm>
              <a:off x="6400800" y="4109242"/>
              <a:ext cx="533400" cy="228600"/>
            </a:xfrm>
            <a:prstGeom prst="rightArrow">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Helvetica Light" charset="0"/>
                <a:ea typeface="Helvetica Light" charset="0"/>
                <a:cs typeface="Helvetica Light" charset="0"/>
              </a:endParaRPr>
            </a:p>
          </p:txBody>
        </p:sp>
      </p:grpSp>
      <p:grpSp>
        <p:nvGrpSpPr>
          <p:cNvPr id="13" name="Group 12"/>
          <p:cNvGrpSpPr/>
          <p:nvPr/>
        </p:nvGrpSpPr>
        <p:grpSpPr>
          <a:xfrm>
            <a:off x="4606876" y="956930"/>
            <a:ext cx="2022524" cy="2083981"/>
            <a:chOff x="4419600" y="514350"/>
            <a:chExt cx="2292235" cy="2316653"/>
          </a:xfrm>
        </p:grpSpPr>
        <p:pic>
          <p:nvPicPr>
            <p:cNvPr id="14" name="Picture 13" descr="ACS_PUFS_county.png"/>
            <p:cNvPicPr>
              <a:picLocks noChangeAspect="1"/>
            </p:cNvPicPr>
            <p:nvPr/>
          </p:nvPicPr>
          <p:blipFill rotWithShape="1">
            <a:blip r:embed="rId5">
              <a:extLst>
                <a:ext uri="{BEBA8EAE-BF5A-486C-A8C5-ECC9F3942E4B}">
                  <a14:imgProps xmlns:a14="http://schemas.microsoft.com/office/drawing/2010/main">
                    <a14:imgLayer r:embed="rId6">
                      <a14:imgEffect>
                        <a14:backgroundRemoval t="26100" b="70900" l="16375" r="92375">
                          <a14:foregroundMark x1="56250" y1="68900" x2="56250" y2="68900"/>
                          <a14:foregroundMark x1="18125" y1="45800" x2="18125" y2="45800"/>
                          <a14:foregroundMark x1="17875" y1="41000" x2="17875" y2="41000"/>
                          <a14:foregroundMark x1="39000" y1="27800" x2="39000" y2="27800"/>
                          <a14:foregroundMark x1="50750" y1="27800" x2="50750" y2="27800"/>
                          <a14:foregroundMark x1="88375" y1="50500" x2="88375" y2="50500"/>
                        </a14:backgroundRemoval>
                      </a14:imgEffect>
                    </a14:imgLayer>
                  </a14:imgProps>
                </a:ext>
                <a:ext uri="{28A0092B-C50C-407E-A947-70E740481C1C}">
                  <a14:useLocalDpi xmlns:a14="http://schemas.microsoft.com/office/drawing/2010/main" val="0"/>
                </a:ext>
              </a:extLst>
            </a:blip>
            <a:srcRect l="15143" t="26054" r="9653" b="28906"/>
            <a:stretch/>
          </p:blipFill>
          <p:spPr>
            <a:xfrm>
              <a:off x="4419600" y="514350"/>
              <a:ext cx="2292235" cy="2316653"/>
            </a:xfrm>
            <a:prstGeom prst="rect">
              <a:avLst/>
            </a:prstGeom>
          </p:spPr>
        </p:pic>
        <p:sp>
          <p:nvSpPr>
            <p:cNvPr id="15" name="Oval 14"/>
            <p:cNvSpPr>
              <a:spLocks noChangeAspect="1"/>
            </p:cNvSpPr>
            <p:nvPr/>
          </p:nvSpPr>
          <p:spPr>
            <a:xfrm>
              <a:off x="5416304" y="8953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p:cNvSpPr>
              <a:spLocks noChangeAspect="1"/>
            </p:cNvSpPr>
            <p:nvPr/>
          </p:nvSpPr>
          <p:spPr>
            <a:xfrm>
              <a:off x="5410203" y="11239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p:cNvSpPr>
              <a:spLocks noChangeAspect="1"/>
            </p:cNvSpPr>
            <p:nvPr/>
          </p:nvSpPr>
          <p:spPr>
            <a:xfrm>
              <a:off x="5562603" y="1511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a:spLocks noChangeAspect="1"/>
            </p:cNvSpPr>
            <p:nvPr/>
          </p:nvSpPr>
          <p:spPr>
            <a:xfrm>
              <a:off x="5873504" y="14287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p:cNvSpPr>
              <a:spLocks noChangeAspect="1"/>
            </p:cNvSpPr>
            <p:nvPr/>
          </p:nvSpPr>
          <p:spPr>
            <a:xfrm>
              <a:off x="5562600" y="16573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p:cNvSpPr>
              <a:spLocks noChangeAspect="1"/>
            </p:cNvSpPr>
            <p:nvPr/>
          </p:nvSpPr>
          <p:spPr>
            <a:xfrm>
              <a:off x="5715000" y="17335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p:cNvSpPr>
              <a:spLocks noChangeAspect="1"/>
            </p:cNvSpPr>
            <p:nvPr/>
          </p:nvSpPr>
          <p:spPr>
            <a:xfrm>
              <a:off x="5715000" y="2273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p:cNvSpPr>
              <a:spLocks noChangeAspect="1"/>
            </p:cNvSpPr>
            <p:nvPr/>
          </p:nvSpPr>
          <p:spPr>
            <a:xfrm>
              <a:off x="5486400" y="17335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a:spLocks noChangeAspect="1"/>
            </p:cNvSpPr>
            <p:nvPr/>
          </p:nvSpPr>
          <p:spPr>
            <a:xfrm>
              <a:off x="6477003" y="2349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Oval 23"/>
            <p:cNvSpPr>
              <a:spLocks noChangeAspect="1"/>
            </p:cNvSpPr>
            <p:nvPr/>
          </p:nvSpPr>
          <p:spPr>
            <a:xfrm>
              <a:off x="4953000" y="11239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Oval 24"/>
            <p:cNvSpPr>
              <a:spLocks noChangeAspect="1"/>
            </p:cNvSpPr>
            <p:nvPr/>
          </p:nvSpPr>
          <p:spPr>
            <a:xfrm>
              <a:off x="5340104" y="1434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Oval 25"/>
            <p:cNvSpPr>
              <a:spLocks noChangeAspect="1"/>
            </p:cNvSpPr>
            <p:nvPr/>
          </p:nvSpPr>
          <p:spPr>
            <a:xfrm>
              <a:off x="5029200" y="1587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Oval 26"/>
            <p:cNvSpPr>
              <a:spLocks noChangeAspect="1"/>
            </p:cNvSpPr>
            <p:nvPr/>
          </p:nvSpPr>
          <p:spPr>
            <a:xfrm>
              <a:off x="5410200" y="1968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Oval 27"/>
            <p:cNvSpPr>
              <a:spLocks noChangeAspect="1"/>
            </p:cNvSpPr>
            <p:nvPr/>
          </p:nvSpPr>
          <p:spPr>
            <a:xfrm>
              <a:off x="5562600" y="1815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Oval 28"/>
            <p:cNvSpPr>
              <a:spLocks noChangeAspect="1"/>
            </p:cNvSpPr>
            <p:nvPr/>
          </p:nvSpPr>
          <p:spPr>
            <a:xfrm>
              <a:off x="5486400" y="2196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Oval 29"/>
            <p:cNvSpPr>
              <a:spLocks noChangeAspect="1"/>
            </p:cNvSpPr>
            <p:nvPr/>
          </p:nvSpPr>
          <p:spPr>
            <a:xfrm>
              <a:off x="5867400" y="21206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Oval 30"/>
            <p:cNvSpPr>
              <a:spLocks noChangeAspect="1"/>
            </p:cNvSpPr>
            <p:nvPr/>
          </p:nvSpPr>
          <p:spPr>
            <a:xfrm>
              <a:off x="6019800" y="2273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Oval 36"/>
            <p:cNvSpPr>
              <a:spLocks noChangeAspect="1"/>
            </p:cNvSpPr>
            <p:nvPr/>
          </p:nvSpPr>
          <p:spPr>
            <a:xfrm>
              <a:off x="6019800" y="14287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Oval 37"/>
            <p:cNvSpPr>
              <a:spLocks noChangeAspect="1"/>
            </p:cNvSpPr>
            <p:nvPr/>
          </p:nvSpPr>
          <p:spPr>
            <a:xfrm>
              <a:off x="5715000" y="2577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9" name="TextBox 38"/>
          <p:cNvSpPr txBox="1"/>
          <p:nvPr/>
        </p:nvSpPr>
        <p:spPr>
          <a:xfrm>
            <a:off x="5546474" y="3021078"/>
            <a:ext cx="900536" cy="369332"/>
          </a:xfrm>
          <a:prstGeom prst="rect">
            <a:avLst/>
          </a:prstGeom>
          <a:noFill/>
        </p:spPr>
        <p:txBody>
          <a:bodyPr wrap="square" rtlCol="0">
            <a:spAutoFit/>
          </a:bodyPr>
          <a:lstStyle/>
          <a:p>
            <a:r>
              <a:rPr lang="en-US" sz="900" b="1" dirty="0"/>
              <a:t>Statistical</a:t>
            </a:r>
          </a:p>
          <a:p>
            <a:r>
              <a:rPr lang="en-US" sz="900" b="1" dirty="0"/>
              <a:t>Sample</a:t>
            </a:r>
          </a:p>
        </p:txBody>
      </p:sp>
    </p:spTree>
    <p:extLst>
      <p:ext uri="{BB962C8B-B14F-4D97-AF65-F5344CB8AC3E}">
        <p14:creationId xmlns:p14="http://schemas.microsoft.com/office/powerpoint/2010/main" val="3369726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8C00-4C05-464F-88F2-F85DC5C6978E}"/>
              </a:ext>
            </a:extLst>
          </p:cNvPr>
          <p:cNvSpPr>
            <a:spLocks noGrp="1"/>
          </p:cNvSpPr>
          <p:nvPr>
            <p:ph type="title"/>
          </p:nvPr>
        </p:nvSpPr>
        <p:spPr>
          <a:xfrm>
            <a:off x="0" y="95147"/>
            <a:ext cx="9144000" cy="569876"/>
          </a:xfrm>
        </p:spPr>
        <p:txBody>
          <a:bodyPr>
            <a:noAutofit/>
          </a:bodyPr>
          <a:lstStyle/>
          <a:p>
            <a:r>
              <a:rPr lang="en-US" sz="2500" dirty="0"/>
              <a:t>Standard Approaches for Constructing a Synthetic Population</a:t>
            </a:r>
          </a:p>
        </p:txBody>
      </p:sp>
      <p:sp>
        <p:nvSpPr>
          <p:cNvPr id="3" name="Content Placeholder 2">
            <a:extLst>
              <a:ext uri="{FF2B5EF4-FFF2-40B4-BE49-F238E27FC236}">
                <a16:creationId xmlns:a16="http://schemas.microsoft.com/office/drawing/2014/main" id="{C58F7D28-3567-1142-B77D-CE88DF2A6EDA}"/>
              </a:ext>
            </a:extLst>
          </p:cNvPr>
          <p:cNvSpPr>
            <a:spLocks noGrp="1"/>
          </p:cNvSpPr>
          <p:nvPr>
            <p:ph idx="1"/>
          </p:nvPr>
        </p:nvSpPr>
        <p:spPr>
          <a:xfrm>
            <a:off x="289249" y="1287427"/>
            <a:ext cx="2516909" cy="1381886"/>
          </a:xfrm>
        </p:spPr>
        <p:txBody>
          <a:bodyPr>
            <a:normAutofit fontScale="62500" lnSpcReduction="20000"/>
          </a:bodyPr>
          <a:lstStyle/>
          <a:p>
            <a:r>
              <a:rPr lang="en-US" dirty="0"/>
              <a:t>Iterative proportional fitting (IPF) </a:t>
            </a:r>
          </a:p>
          <a:p>
            <a:r>
              <a:rPr lang="en-US" dirty="0"/>
              <a:t>Annealing</a:t>
            </a:r>
          </a:p>
          <a:p>
            <a:r>
              <a:rPr lang="en-US" dirty="0"/>
              <a:t>Model-based</a:t>
            </a:r>
          </a:p>
        </p:txBody>
      </p:sp>
      <p:pic>
        <p:nvPicPr>
          <p:cNvPr id="5" name="Picture 4" descr="popMar.pdf">
            <a:extLst>
              <a:ext uri="{FF2B5EF4-FFF2-40B4-BE49-F238E27FC236}">
                <a16:creationId xmlns:a16="http://schemas.microsoft.com/office/drawing/2014/main" id="{CB73F427-7104-2B4A-A514-EDDA3A7BE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675" y="655787"/>
            <a:ext cx="5714249" cy="4444416"/>
          </a:xfrm>
          <a:prstGeom prst="rect">
            <a:avLst/>
          </a:prstGeom>
        </p:spPr>
      </p:pic>
      <p:sp>
        <p:nvSpPr>
          <p:cNvPr id="7" name="TextBox 6">
            <a:extLst>
              <a:ext uri="{FF2B5EF4-FFF2-40B4-BE49-F238E27FC236}">
                <a16:creationId xmlns:a16="http://schemas.microsoft.com/office/drawing/2014/main" id="{16BA9CD2-D741-214E-94F8-76193DA2A2AC}"/>
              </a:ext>
            </a:extLst>
          </p:cNvPr>
          <p:cNvSpPr txBox="1"/>
          <p:nvPr/>
        </p:nvSpPr>
        <p:spPr>
          <a:xfrm>
            <a:off x="349897" y="758011"/>
            <a:ext cx="1446293" cy="400110"/>
          </a:xfrm>
          <a:prstGeom prst="rect">
            <a:avLst/>
          </a:prstGeom>
          <a:noFill/>
        </p:spPr>
        <p:txBody>
          <a:bodyPr wrap="none" rtlCol="0">
            <a:spAutoFit/>
          </a:bodyPr>
          <a:lstStyle/>
          <a:p>
            <a:r>
              <a:rPr lang="en-US" sz="2000" b="1" dirty="0"/>
              <a:t>Approaches</a:t>
            </a:r>
          </a:p>
        </p:txBody>
      </p:sp>
      <p:sp>
        <p:nvSpPr>
          <p:cNvPr id="8" name="Content Placeholder 2">
            <a:extLst>
              <a:ext uri="{FF2B5EF4-FFF2-40B4-BE49-F238E27FC236}">
                <a16:creationId xmlns:a16="http://schemas.microsoft.com/office/drawing/2014/main" id="{466C6E0F-F92F-3043-83FB-A741CF4718CE}"/>
              </a:ext>
            </a:extLst>
          </p:cNvPr>
          <p:cNvSpPr txBox="1">
            <a:spLocks/>
          </p:cNvSpPr>
          <p:nvPr/>
        </p:nvSpPr>
        <p:spPr>
          <a:xfrm>
            <a:off x="289249" y="3328035"/>
            <a:ext cx="2665986" cy="1628278"/>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28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Often replicates individuals</a:t>
            </a:r>
          </a:p>
          <a:p>
            <a:r>
              <a:rPr lang="en-US" dirty="0"/>
              <a:t>Solution not unique</a:t>
            </a:r>
          </a:p>
          <a:p>
            <a:r>
              <a:rPr lang="en-US" dirty="0"/>
              <a:t>Uncertainty not well characterized</a:t>
            </a:r>
          </a:p>
        </p:txBody>
      </p:sp>
      <p:sp>
        <p:nvSpPr>
          <p:cNvPr id="9" name="TextBox 8">
            <a:extLst>
              <a:ext uri="{FF2B5EF4-FFF2-40B4-BE49-F238E27FC236}">
                <a16:creationId xmlns:a16="http://schemas.microsoft.com/office/drawing/2014/main" id="{3BCF1FB1-CF10-CD4A-8DC0-0F95DA724352}"/>
              </a:ext>
            </a:extLst>
          </p:cNvPr>
          <p:cNvSpPr txBox="1"/>
          <p:nvPr/>
        </p:nvSpPr>
        <p:spPr>
          <a:xfrm>
            <a:off x="349897" y="2798619"/>
            <a:ext cx="829073" cy="400110"/>
          </a:xfrm>
          <a:prstGeom prst="rect">
            <a:avLst/>
          </a:prstGeom>
          <a:noFill/>
        </p:spPr>
        <p:txBody>
          <a:bodyPr wrap="none" rtlCol="0">
            <a:spAutoFit/>
          </a:bodyPr>
          <a:lstStyle/>
          <a:p>
            <a:r>
              <a:rPr lang="en-US" sz="2000" b="1" dirty="0"/>
              <a:t>Issues</a:t>
            </a:r>
          </a:p>
        </p:txBody>
      </p:sp>
      <p:sp>
        <p:nvSpPr>
          <p:cNvPr id="10" name="Rectangle 9">
            <a:extLst>
              <a:ext uri="{FF2B5EF4-FFF2-40B4-BE49-F238E27FC236}">
                <a16:creationId xmlns:a16="http://schemas.microsoft.com/office/drawing/2014/main" id="{B3B46057-1147-5B41-BE9C-B53A1E8C1E63}"/>
              </a:ext>
            </a:extLst>
          </p:cNvPr>
          <p:cNvSpPr/>
          <p:nvPr/>
        </p:nvSpPr>
        <p:spPr>
          <a:xfrm>
            <a:off x="3786909" y="895928"/>
            <a:ext cx="1431636" cy="1016000"/>
          </a:xfrm>
          <a:prstGeom prst="rect">
            <a:avLst/>
          </a:prstGeom>
          <a:solidFill>
            <a:schemeClr val="bg1">
              <a:alpha val="52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unknown</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562066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ACS Summary Tables by Block Group</a:t>
            </a:r>
          </a:p>
        </p:txBody>
      </p:sp>
      <p:sp>
        <p:nvSpPr>
          <p:cNvPr id="3" name="Content Placeholder 2"/>
          <p:cNvSpPr>
            <a:spLocks noGrp="1"/>
          </p:cNvSpPr>
          <p:nvPr>
            <p:ph idx="1"/>
          </p:nvPr>
        </p:nvSpPr>
        <p:spPr>
          <a:xfrm>
            <a:off x="457200" y="1006078"/>
            <a:ext cx="4114800" cy="3394472"/>
          </a:xfrm>
        </p:spPr>
        <p:txBody>
          <a:bodyPr/>
          <a:lstStyle/>
          <a:p>
            <a:pPr marL="338138" indent="0">
              <a:buNone/>
            </a:pPr>
            <a:r>
              <a:rPr lang="en-US"/>
              <a:t>Use summary counts from American FactFinder to create marginal distributions for a variable (e.g. household income) in each block group.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063229"/>
            <a:ext cx="3775219" cy="3584297"/>
          </a:xfrm>
          <a:prstGeom prst="rect">
            <a:avLst/>
          </a:prstGeom>
        </p:spPr>
      </p:pic>
    </p:spTree>
    <p:extLst>
      <p:ext uri="{BB962C8B-B14F-4D97-AF65-F5344CB8AC3E}">
        <p14:creationId xmlns:p14="http://schemas.microsoft.com/office/powerpoint/2010/main" val="2988243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2E2A-9BF4-3F41-B970-15C50DBBAF71}"/>
              </a:ext>
            </a:extLst>
          </p:cNvPr>
          <p:cNvSpPr>
            <a:spLocks noGrp="1"/>
          </p:cNvSpPr>
          <p:nvPr>
            <p:ph type="title"/>
          </p:nvPr>
        </p:nvSpPr>
        <p:spPr/>
        <p:txBody>
          <a:bodyPr/>
          <a:lstStyle/>
          <a:p>
            <a:r>
              <a:rPr lang="en-US" dirty="0"/>
              <a:t>Results from identifiability</a:t>
            </a:r>
          </a:p>
        </p:txBody>
      </p:sp>
      <p:sp>
        <p:nvSpPr>
          <p:cNvPr id="3" name="Content Placeholder 2">
            <a:extLst>
              <a:ext uri="{FF2B5EF4-FFF2-40B4-BE49-F238E27FC236}">
                <a16:creationId xmlns:a16="http://schemas.microsoft.com/office/drawing/2014/main" id="{862CA67D-6907-BF4E-B5B7-CD85FAB77A87}"/>
              </a:ext>
            </a:extLst>
          </p:cNvPr>
          <p:cNvSpPr>
            <a:spLocks noGrp="1"/>
          </p:cNvSpPr>
          <p:nvPr>
            <p:ph idx="1"/>
          </p:nvPr>
        </p:nvSpPr>
        <p:spPr>
          <a:xfrm>
            <a:off x="457200" y="895350"/>
            <a:ext cx="8229600" cy="3656101"/>
          </a:xfrm>
        </p:spPr>
        <p:txBody>
          <a:bodyPr>
            <a:normAutofit fontScale="85000" lnSpcReduction="20000"/>
          </a:bodyPr>
          <a:lstStyle/>
          <a:p>
            <a:r>
              <a:rPr lang="en-US" dirty="0"/>
              <a:t>some realizations of Arlington</a:t>
            </a:r>
          </a:p>
          <a:p>
            <a:pPr lvl="1"/>
            <a:r>
              <a:rPr lang="en-US" dirty="0"/>
              <a:t>income for each house location</a:t>
            </a:r>
          </a:p>
          <a:p>
            <a:r>
              <a:rPr lang="en-US" dirty="0"/>
              <a:t>identifiability</a:t>
            </a:r>
          </a:p>
          <a:p>
            <a:pPr lvl="1"/>
            <a:r>
              <a:rPr lang="en-US" dirty="0"/>
              <a:t>histogram of # of unique houses in Arlington</a:t>
            </a:r>
          </a:p>
          <a:p>
            <a:pPr lvl="1"/>
            <a:r>
              <a:rPr lang="en-US" dirty="0"/>
              <a:t>histogram of # of unique records in a SRS of size HUD survey</a:t>
            </a:r>
          </a:p>
          <a:p>
            <a:pPr lvl="1"/>
            <a:r>
              <a:rPr lang="en-US" dirty="0"/>
              <a:t>CI’s for probability of a unique household for different block groups (same as picture?)</a:t>
            </a:r>
          </a:p>
          <a:p>
            <a:pPr lvl="1"/>
            <a:r>
              <a:rPr lang="en-US" dirty="0"/>
              <a:t>Medians plot by block group</a:t>
            </a:r>
          </a:p>
          <a:p>
            <a:pPr lvl="1"/>
            <a:r>
              <a:rPr lang="en-US" dirty="0"/>
              <a:t>expected number of identifiable units by block group map.</a:t>
            </a:r>
          </a:p>
          <a:p>
            <a:r>
              <a:rPr lang="en-US" dirty="0"/>
              <a:t>Be sure I list variables that are being “imputed” in the HUD sample</a:t>
            </a:r>
          </a:p>
        </p:txBody>
      </p:sp>
      <p:sp>
        <p:nvSpPr>
          <p:cNvPr id="4" name="TextBox 3">
            <a:extLst>
              <a:ext uri="{FF2B5EF4-FFF2-40B4-BE49-F238E27FC236}">
                <a16:creationId xmlns:a16="http://schemas.microsoft.com/office/drawing/2014/main" id="{C1BE0170-E7DE-B242-B733-5C523FB3DF5A}"/>
              </a:ext>
            </a:extLst>
          </p:cNvPr>
          <p:cNvSpPr txBox="1"/>
          <p:nvPr/>
        </p:nvSpPr>
        <p:spPr>
          <a:xfrm>
            <a:off x="5270643" y="1243173"/>
            <a:ext cx="2008883" cy="400110"/>
          </a:xfrm>
          <a:prstGeom prst="rect">
            <a:avLst/>
          </a:prstGeom>
          <a:noFill/>
        </p:spPr>
        <p:txBody>
          <a:bodyPr wrap="none" rtlCol="0">
            <a:spAutoFit/>
          </a:bodyPr>
          <a:lstStyle/>
          <a:p>
            <a:r>
              <a:rPr lang="en-US" sz="2000" dirty="0" err="1">
                <a:solidFill>
                  <a:srgbClr val="FF0000"/>
                </a:solidFill>
                <a:latin typeface="Helvetica Light" charset="0"/>
                <a:ea typeface="Helvetica Light" charset="0"/>
                <a:cs typeface="Helvetica Light" charset="0"/>
              </a:rPr>
              <a:t>jg</a:t>
            </a:r>
            <a:r>
              <a:rPr lang="en-US" sz="2000" dirty="0">
                <a:solidFill>
                  <a:srgbClr val="FF0000"/>
                </a:solidFill>
                <a:latin typeface="Helvetica Light" charset="0"/>
                <a:ea typeface="Helvetica Light" charset="0"/>
                <a:cs typeface="Helvetica Light" charset="0"/>
              </a:rPr>
              <a:t> working on it!</a:t>
            </a:r>
          </a:p>
        </p:txBody>
      </p:sp>
      <p:sp>
        <p:nvSpPr>
          <p:cNvPr id="5" name="TextBox 4">
            <a:extLst>
              <a:ext uri="{FF2B5EF4-FFF2-40B4-BE49-F238E27FC236}">
                <a16:creationId xmlns:a16="http://schemas.microsoft.com/office/drawing/2014/main" id="{200A3E88-5AD4-984E-AADE-FEADE059070E}"/>
              </a:ext>
            </a:extLst>
          </p:cNvPr>
          <p:cNvSpPr txBox="1"/>
          <p:nvPr/>
        </p:nvSpPr>
        <p:spPr>
          <a:xfrm>
            <a:off x="6275084" y="1857544"/>
            <a:ext cx="2008883" cy="400110"/>
          </a:xfrm>
          <a:prstGeom prst="rect">
            <a:avLst/>
          </a:prstGeom>
          <a:noFill/>
        </p:spPr>
        <p:txBody>
          <a:bodyPr wrap="none" rtlCol="0">
            <a:spAutoFit/>
          </a:bodyPr>
          <a:lstStyle/>
          <a:p>
            <a:r>
              <a:rPr lang="en-US" sz="2000" dirty="0" err="1">
                <a:solidFill>
                  <a:srgbClr val="FF0000"/>
                </a:solidFill>
                <a:latin typeface="Helvetica Light" charset="0"/>
                <a:ea typeface="Helvetica Light" charset="0"/>
                <a:cs typeface="Helvetica Light" charset="0"/>
              </a:rPr>
              <a:t>jg</a:t>
            </a:r>
            <a:r>
              <a:rPr lang="en-US" sz="2000" dirty="0">
                <a:solidFill>
                  <a:srgbClr val="FF0000"/>
                </a:solidFill>
                <a:latin typeface="Helvetica Light" charset="0"/>
                <a:ea typeface="Helvetica Light" charset="0"/>
                <a:cs typeface="Helvetica Light" charset="0"/>
              </a:rPr>
              <a:t> working on it!</a:t>
            </a:r>
          </a:p>
        </p:txBody>
      </p:sp>
      <p:sp>
        <p:nvSpPr>
          <p:cNvPr id="6" name="TextBox 5">
            <a:extLst>
              <a:ext uri="{FF2B5EF4-FFF2-40B4-BE49-F238E27FC236}">
                <a16:creationId xmlns:a16="http://schemas.microsoft.com/office/drawing/2014/main" id="{00E6395B-B183-5A4C-8B16-C0942D337E60}"/>
              </a:ext>
            </a:extLst>
          </p:cNvPr>
          <p:cNvSpPr txBox="1"/>
          <p:nvPr/>
        </p:nvSpPr>
        <p:spPr>
          <a:xfrm>
            <a:off x="6602145" y="2150297"/>
            <a:ext cx="2008883" cy="400110"/>
          </a:xfrm>
          <a:prstGeom prst="rect">
            <a:avLst/>
          </a:prstGeom>
          <a:noFill/>
        </p:spPr>
        <p:txBody>
          <a:bodyPr wrap="none" rtlCol="0">
            <a:spAutoFit/>
          </a:bodyPr>
          <a:lstStyle/>
          <a:p>
            <a:r>
              <a:rPr lang="en-US" sz="2000" dirty="0" err="1">
                <a:solidFill>
                  <a:srgbClr val="FF0000"/>
                </a:solidFill>
                <a:latin typeface="Helvetica Light" charset="0"/>
                <a:ea typeface="Helvetica Light" charset="0"/>
                <a:cs typeface="Helvetica Light" charset="0"/>
              </a:rPr>
              <a:t>jg</a:t>
            </a:r>
            <a:r>
              <a:rPr lang="en-US" sz="2000" dirty="0">
                <a:solidFill>
                  <a:srgbClr val="FF0000"/>
                </a:solidFill>
                <a:latin typeface="Helvetica Light" charset="0"/>
                <a:ea typeface="Helvetica Light" charset="0"/>
                <a:cs typeface="Helvetica Light" charset="0"/>
              </a:rPr>
              <a:t> working on it!</a:t>
            </a:r>
          </a:p>
        </p:txBody>
      </p:sp>
      <p:sp>
        <p:nvSpPr>
          <p:cNvPr id="7" name="TextBox 6">
            <a:extLst>
              <a:ext uri="{FF2B5EF4-FFF2-40B4-BE49-F238E27FC236}">
                <a16:creationId xmlns:a16="http://schemas.microsoft.com/office/drawing/2014/main" id="{8BC1FC8D-13A7-854A-9613-F1C4B2442408}"/>
              </a:ext>
            </a:extLst>
          </p:cNvPr>
          <p:cNvSpPr txBox="1"/>
          <p:nvPr/>
        </p:nvSpPr>
        <p:spPr>
          <a:xfrm>
            <a:off x="7054207" y="3328245"/>
            <a:ext cx="2008883" cy="400110"/>
          </a:xfrm>
          <a:prstGeom prst="rect">
            <a:avLst/>
          </a:prstGeom>
          <a:noFill/>
        </p:spPr>
        <p:txBody>
          <a:bodyPr wrap="none" rtlCol="0">
            <a:spAutoFit/>
          </a:bodyPr>
          <a:lstStyle/>
          <a:p>
            <a:r>
              <a:rPr lang="en-US" sz="2000" dirty="0" err="1">
                <a:solidFill>
                  <a:srgbClr val="FF0000"/>
                </a:solidFill>
                <a:latin typeface="Helvetica Light" charset="0"/>
                <a:ea typeface="Helvetica Light" charset="0"/>
                <a:cs typeface="Helvetica Light" charset="0"/>
              </a:rPr>
              <a:t>jg</a:t>
            </a:r>
            <a:r>
              <a:rPr lang="en-US" sz="2000" dirty="0">
                <a:solidFill>
                  <a:srgbClr val="FF0000"/>
                </a:solidFill>
                <a:latin typeface="Helvetica Light" charset="0"/>
                <a:ea typeface="Helvetica Light" charset="0"/>
                <a:cs typeface="Helvetica Light" charset="0"/>
              </a:rPr>
              <a:t> working on it!</a:t>
            </a:r>
          </a:p>
        </p:txBody>
      </p:sp>
    </p:spTree>
    <p:extLst>
      <p:ext uri="{BB962C8B-B14F-4D97-AF65-F5344CB8AC3E}">
        <p14:creationId xmlns:p14="http://schemas.microsoft.com/office/powerpoint/2010/main" val="1236182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6D21-4F9E-7544-B354-54D23C7056FE}"/>
              </a:ext>
            </a:extLst>
          </p:cNvPr>
          <p:cNvSpPr>
            <a:spLocks noGrp="1"/>
          </p:cNvSpPr>
          <p:nvPr>
            <p:ph type="title"/>
          </p:nvPr>
        </p:nvSpPr>
        <p:spPr>
          <a:xfrm>
            <a:off x="628650" y="112483"/>
            <a:ext cx="7886700" cy="667451"/>
          </a:xfrm>
        </p:spPr>
        <p:txBody>
          <a:bodyPr/>
          <a:lstStyle/>
          <a:p>
            <a:r>
              <a:rPr lang="en-US" dirty="0"/>
              <a:t>Methodology Update</a:t>
            </a:r>
          </a:p>
        </p:txBody>
      </p:sp>
      <p:sp>
        <p:nvSpPr>
          <p:cNvPr id="3" name="Content Placeholder 2">
            <a:extLst>
              <a:ext uri="{FF2B5EF4-FFF2-40B4-BE49-F238E27FC236}">
                <a16:creationId xmlns:a16="http://schemas.microsoft.com/office/drawing/2014/main" id="{B5F901CD-DD98-E54D-999F-B404DA2492D9}"/>
              </a:ext>
            </a:extLst>
          </p:cNvPr>
          <p:cNvSpPr>
            <a:spLocks noGrp="1"/>
          </p:cNvSpPr>
          <p:nvPr>
            <p:ph idx="1"/>
          </p:nvPr>
        </p:nvSpPr>
        <p:spPr>
          <a:xfrm>
            <a:off x="628650" y="941295"/>
            <a:ext cx="7886700" cy="3966877"/>
          </a:xfrm>
        </p:spPr>
        <p:txBody>
          <a:bodyPr>
            <a:normAutofit fontScale="62500" lnSpcReduction="20000"/>
          </a:bodyPr>
          <a:lstStyle/>
          <a:p>
            <a:r>
              <a:rPr lang="en-US" dirty="0"/>
              <a:t>Initial Synthetic Arlington realizations online</a:t>
            </a:r>
          </a:p>
          <a:p>
            <a:pPr lvl="1"/>
            <a:r>
              <a:rPr lang="en-US" dirty="0"/>
              <a:t>Using just 3 variables for now (housing price, household income)</a:t>
            </a:r>
          </a:p>
          <a:p>
            <a:pPr lvl="1"/>
            <a:r>
              <a:rPr lang="en-US" dirty="0"/>
              <a:t>Working to include apartments now</a:t>
            </a:r>
          </a:p>
          <a:p>
            <a:pPr lvl="2"/>
            <a:r>
              <a:rPr lang="en-US" dirty="0"/>
              <a:t>Clearly an important collection of housing units for domestic abuse</a:t>
            </a:r>
          </a:p>
          <a:p>
            <a:pPr lvl="2"/>
            <a:r>
              <a:rPr lang="en-US" dirty="0"/>
              <a:t> Most common police calls for DOME are at large apartment buildings</a:t>
            </a:r>
          </a:p>
          <a:p>
            <a:pPr lvl="3"/>
            <a:r>
              <a:rPr lang="en-US" dirty="0"/>
              <a:t>Not clear if the rate is higher since the number of units is higher.</a:t>
            </a:r>
          </a:p>
          <a:p>
            <a:r>
              <a:rPr lang="en-US" dirty="0"/>
              <a:t>Police call locations for DOME are currently being used as spatially located events for analysis</a:t>
            </a:r>
          </a:p>
          <a:p>
            <a:r>
              <a:rPr lang="en-US" dirty="0"/>
              <a:t>Initial approaches to link event locations to household locations</a:t>
            </a:r>
          </a:p>
          <a:p>
            <a:pPr lvl="1"/>
            <a:r>
              <a:rPr lang="en-US" dirty="0"/>
              <a:t>Nearest household location to DOME event is currently being used.</a:t>
            </a:r>
          </a:p>
          <a:p>
            <a:pPr lvl="1"/>
            <a:r>
              <a:rPr lang="en-US" dirty="0"/>
              <a:t>Will consider more model based approaches for making this link</a:t>
            </a:r>
          </a:p>
          <a:p>
            <a:pPr lvl="2"/>
            <a:r>
              <a:rPr lang="en-US" dirty="0"/>
              <a:t>Approaches will adapt ”smart scatter” methods producing domestic abuse events that are consistent with police records and aggregated counts from other sources (e.g. calls to Arlington CPS by </a:t>
            </a:r>
            <a:r>
              <a:rPr lang="en-US" dirty="0" err="1"/>
              <a:t>zipcode</a:t>
            </a:r>
            <a:r>
              <a:rPr lang="en-US" dirty="0"/>
              <a:t>).</a:t>
            </a:r>
          </a:p>
          <a:p>
            <a:r>
              <a:rPr lang="en-US" dirty="0"/>
              <a:t>Work is ongoing to include additional demographic variables.</a:t>
            </a:r>
          </a:p>
        </p:txBody>
      </p:sp>
    </p:spTree>
    <p:extLst>
      <p:ext uri="{BB962C8B-B14F-4D97-AF65-F5344CB8AC3E}">
        <p14:creationId xmlns:p14="http://schemas.microsoft.com/office/powerpoint/2010/main" val="425559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4AD4A-162A-E945-8DD1-42051492CF6E}"/>
              </a:ext>
            </a:extLst>
          </p:cNvPr>
          <p:cNvSpPr>
            <a:spLocks noGrp="1"/>
          </p:cNvSpPr>
          <p:nvPr>
            <p:ph type="title"/>
          </p:nvPr>
        </p:nvSpPr>
        <p:spPr>
          <a:xfrm>
            <a:off x="435349" y="1"/>
            <a:ext cx="8273303" cy="721238"/>
          </a:xfrm>
        </p:spPr>
        <p:txBody>
          <a:bodyPr>
            <a:normAutofit fontScale="90000"/>
          </a:bodyPr>
          <a:lstStyle/>
          <a:p>
            <a:r>
              <a:rPr lang="en-US" dirty="0"/>
              <a:t>Initial linking based on distance to DOME event</a:t>
            </a:r>
          </a:p>
        </p:txBody>
      </p:sp>
      <p:pic>
        <p:nvPicPr>
          <p:cNvPr id="5" name="Picture 4">
            <a:extLst>
              <a:ext uri="{FF2B5EF4-FFF2-40B4-BE49-F238E27FC236}">
                <a16:creationId xmlns:a16="http://schemas.microsoft.com/office/drawing/2014/main" id="{7898058F-A17F-C14A-B038-A0A5C0C781AC}"/>
              </a:ext>
            </a:extLst>
          </p:cNvPr>
          <p:cNvPicPr>
            <a:picLocks noChangeAspect="1"/>
          </p:cNvPicPr>
          <p:nvPr/>
        </p:nvPicPr>
        <p:blipFill>
          <a:blip r:embed="rId2"/>
          <a:stretch>
            <a:fillRect/>
          </a:stretch>
        </p:blipFill>
        <p:spPr>
          <a:xfrm>
            <a:off x="147914" y="680898"/>
            <a:ext cx="4424082" cy="4424082"/>
          </a:xfrm>
          <a:prstGeom prst="rect">
            <a:avLst/>
          </a:prstGeom>
        </p:spPr>
      </p:pic>
      <p:pic>
        <p:nvPicPr>
          <p:cNvPr id="7" name="Picture 6">
            <a:extLst>
              <a:ext uri="{FF2B5EF4-FFF2-40B4-BE49-F238E27FC236}">
                <a16:creationId xmlns:a16="http://schemas.microsoft.com/office/drawing/2014/main" id="{4B201520-C65B-1B49-8997-11A016A06CBE}"/>
              </a:ext>
            </a:extLst>
          </p:cNvPr>
          <p:cNvPicPr>
            <a:picLocks noChangeAspect="1"/>
          </p:cNvPicPr>
          <p:nvPr/>
        </p:nvPicPr>
        <p:blipFill>
          <a:blip r:embed="rId3"/>
          <a:stretch>
            <a:fillRect/>
          </a:stretch>
        </p:blipFill>
        <p:spPr>
          <a:xfrm>
            <a:off x="4571996" y="680898"/>
            <a:ext cx="4424083" cy="4424083"/>
          </a:xfrm>
          <a:prstGeom prst="rect">
            <a:avLst/>
          </a:prstGeom>
        </p:spPr>
      </p:pic>
      <p:sp>
        <p:nvSpPr>
          <p:cNvPr id="8" name="TextBox 7">
            <a:extLst>
              <a:ext uri="{FF2B5EF4-FFF2-40B4-BE49-F238E27FC236}">
                <a16:creationId xmlns:a16="http://schemas.microsoft.com/office/drawing/2014/main" id="{CEE5F91D-193E-BC4E-B903-5794C172C805}"/>
              </a:ext>
            </a:extLst>
          </p:cNvPr>
          <p:cNvSpPr txBox="1"/>
          <p:nvPr/>
        </p:nvSpPr>
        <p:spPr>
          <a:xfrm>
            <a:off x="566508" y="680897"/>
            <a:ext cx="3613425" cy="300082"/>
          </a:xfrm>
          <a:prstGeom prst="rect">
            <a:avLst/>
          </a:prstGeom>
          <a:noFill/>
        </p:spPr>
        <p:txBody>
          <a:bodyPr wrap="none" rtlCol="0">
            <a:spAutoFit/>
          </a:bodyPr>
          <a:lstStyle/>
          <a:p>
            <a:r>
              <a:rPr lang="en-US" sz="1350" dirty="0"/>
              <a:t>distance from an event to different housing units</a:t>
            </a:r>
          </a:p>
        </p:txBody>
      </p:sp>
      <p:sp>
        <p:nvSpPr>
          <p:cNvPr id="9" name="TextBox 8">
            <a:extLst>
              <a:ext uri="{FF2B5EF4-FFF2-40B4-BE49-F238E27FC236}">
                <a16:creationId xmlns:a16="http://schemas.microsoft.com/office/drawing/2014/main" id="{F40480F6-7AC0-D44F-B907-C845E78C0414}"/>
              </a:ext>
            </a:extLst>
          </p:cNvPr>
          <p:cNvSpPr txBox="1"/>
          <p:nvPr/>
        </p:nvSpPr>
        <p:spPr>
          <a:xfrm>
            <a:off x="4859431" y="680896"/>
            <a:ext cx="3776611" cy="300082"/>
          </a:xfrm>
          <a:prstGeom prst="rect">
            <a:avLst/>
          </a:prstGeom>
          <a:noFill/>
        </p:spPr>
        <p:txBody>
          <a:bodyPr wrap="none" rtlCol="0">
            <a:spAutoFit/>
          </a:bodyPr>
          <a:lstStyle/>
          <a:p>
            <a:r>
              <a:rPr lang="en-US" sz="1350" dirty="0"/>
              <a:t>linking of DOME events ● to nearest housing unit </a:t>
            </a:r>
            <a:r>
              <a:rPr lang="en-US" sz="1350" dirty="0">
                <a:solidFill>
                  <a:srgbClr val="00FDFF"/>
                </a:solidFill>
              </a:rPr>
              <a:t>●</a:t>
            </a:r>
          </a:p>
        </p:txBody>
      </p:sp>
    </p:spTree>
    <p:extLst>
      <p:ext uri="{BB962C8B-B14F-4D97-AF65-F5344CB8AC3E}">
        <p14:creationId xmlns:p14="http://schemas.microsoft.com/office/powerpoint/2010/main" val="332704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3160-197E-47F0-B187-C565B56B9BCB}"/>
              </a:ext>
            </a:extLst>
          </p:cNvPr>
          <p:cNvSpPr>
            <a:spLocks noGrp="1"/>
          </p:cNvSpPr>
          <p:nvPr>
            <p:ph type="title"/>
          </p:nvPr>
        </p:nvSpPr>
        <p:spPr>
          <a:xfrm>
            <a:off x="462337" y="197743"/>
            <a:ext cx="7143809" cy="562690"/>
          </a:xfrm>
        </p:spPr>
        <p:txBody>
          <a:bodyPr>
            <a:normAutofit fontScale="90000"/>
          </a:bodyPr>
          <a:lstStyle/>
          <a:p>
            <a:r>
              <a:rPr lang="en-US" sz="2250" dirty="0"/>
              <a:t>Arlington Housing Units and Arlington County Police Department (ACPD) Calls for Domestic Violence</a:t>
            </a:r>
          </a:p>
        </p:txBody>
      </p:sp>
      <p:sp>
        <p:nvSpPr>
          <p:cNvPr id="6" name="Content Placeholder 5">
            <a:extLst>
              <a:ext uri="{FF2B5EF4-FFF2-40B4-BE49-F238E27FC236}">
                <a16:creationId xmlns:a16="http://schemas.microsoft.com/office/drawing/2014/main" id="{6E06D646-841D-4E1B-AB3D-8EA6227AB633}"/>
              </a:ext>
            </a:extLst>
          </p:cNvPr>
          <p:cNvSpPr>
            <a:spLocks noGrp="1"/>
          </p:cNvSpPr>
          <p:nvPr>
            <p:ph sz="half" idx="2"/>
          </p:nvPr>
        </p:nvSpPr>
        <p:spPr/>
        <p:txBody>
          <a:bodyPr>
            <a:normAutofit fontScale="70000" lnSpcReduction="20000"/>
          </a:bodyPr>
          <a:lstStyle/>
          <a:p>
            <a:r>
              <a:rPr lang="en-US" b="0" dirty="0"/>
              <a:t>Spatial patterns in locations for domestic dispute (DOME) calls to ACPD</a:t>
            </a:r>
          </a:p>
          <a:p>
            <a:r>
              <a:rPr lang="en-US" b="0" dirty="0"/>
              <a:t>Housing types also show a similar spatial pattern</a:t>
            </a:r>
          </a:p>
          <a:p>
            <a:r>
              <a:rPr lang="en-US" b="0" dirty="0"/>
              <a:t>Higher density of incidents corresponds to higher density of housing units</a:t>
            </a:r>
          </a:p>
          <a:p>
            <a:r>
              <a:rPr lang="en-US" b="0" dirty="0"/>
              <a:t>Housing data allows for local estimation of rates of DOME calls</a:t>
            </a:r>
          </a:p>
        </p:txBody>
      </p:sp>
      <p:sp>
        <p:nvSpPr>
          <p:cNvPr id="4" name="Footer Placeholder 3">
            <a:extLst>
              <a:ext uri="{FF2B5EF4-FFF2-40B4-BE49-F238E27FC236}">
                <a16:creationId xmlns:a16="http://schemas.microsoft.com/office/drawing/2014/main" id="{205E0F24-33B7-4510-80DC-9F1409F6136E}"/>
              </a:ext>
            </a:extLst>
          </p:cNvPr>
          <p:cNvSpPr>
            <a:spLocks noGrp="1"/>
          </p:cNvSpPr>
          <p:nvPr>
            <p:ph type="ftr" sz="quarter" idx="11"/>
          </p:nvPr>
        </p:nvSpPr>
        <p:spPr/>
        <p:txBody>
          <a:bodyPr/>
          <a:lstStyle/>
          <a:p>
            <a:r>
              <a:rPr lang="en-US" altLang="en-US">
                <a:solidFill>
                  <a:schemeClr val="tx1">
                    <a:lumMod val="50000"/>
                    <a:lumOff val="50000"/>
                  </a:schemeClr>
                </a:solidFill>
                <a:latin typeface="Arial" pitchFamily="34" charset="0"/>
                <a:cs typeface="Arial" pitchFamily="34" charset="0"/>
              </a:rPr>
              <a:t>© 2018 The MITRE Corporation. All rights reserved.</a:t>
            </a:r>
            <a:endParaRPr lang="en-US">
              <a:solidFill>
                <a:schemeClr val="tx1">
                  <a:lumMod val="50000"/>
                  <a:lumOff val="50000"/>
                </a:schemeClr>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F2A15B43-8982-544E-97FE-037DB206E742}"/>
              </a:ext>
            </a:extLst>
          </p:cNvPr>
          <p:cNvPicPr>
            <a:picLocks noChangeAspect="1"/>
          </p:cNvPicPr>
          <p:nvPr/>
        </p:nvPicPr>
        <p:blipFill>
          <a:blip r:embed="rId3"/>
          <a:stretch>
            <a:fillRect/>
          </a:stretch>
        </p:blipFill>
        <p:spPr>
          <a:xfrm>
            <a:off x="462336" y="870672"/>
            <a:ext cx="3896591" cy="3896591"/>
          </a:xfrm>
          <a:prstGeom prst="rect">
            <a:avLst/>
          </a:prstGeom>
        </p:spPr>
      </p:pic>
    </p:spTree>
    <p:extLst>
      <p:ext uri="{BB962C8B-B14F-4D97-AF65-F5344CB8AC3E}">
        <p14:creationId xmlns:p14="http://schemas.microsoft.com/office/powerpoint/2010/main" val="365530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05A33A-9BD7-4DB8-9ECC-73460B9BD44E}"/>
              </a:ext>
            </a:extLst>
          </p:cNvPr>
          <p:cNvSpPr>
            <a:spLocks noGrp="1"/>
          </p:cNvSpPr>
          <p:nvPr>
            <p:ph type="title"/>
          </p:nvPr>
        </p:nvSpPr>
        <p:spPr>
          <a:xfrm>
            <a:off x="306906" y="-31316"/>
            <a:ext cx="7886700" cy="994172"/>
          </a:xfrm>
        </p:spPr>
        <p:txBody>
          <a:bodyPr/>
          <a:lstStyle/>
          <a:p>
            <a:r>
              <a:rPr lang="en-US" sz="2250" dirty="0"/>
              <a:t>Arlington County Police Department Call for Service </a:t>
            </a:r>
            <a:br>
              <a:rPr lang="en-US" sz="2250" dirty="0"/>
            </a:br>
            <a:r>
              <a:rPr lang="en-US" sz="2250" dirty="0"/>
              <a:t>Data: Zooming in on High Count Repeat Locations</a:t>
            </a:r>
          </a:p>
        </p:txBody>
      </p:sp>
      <p:pic>
        <p:nvPicPr>
          <p:cNvPr id="4" name="Picture 3">
            <a:extLst>
              <a:ext uri="{FF2B5EF4-FFF2-40B4-BE49-F238E27FC236}">
                <a16:creationId xmlns:a16="http://schemas.microsoft.com/office/drawing/2014/main" id="{E68470E8-A427-AB43-86C2-420EF9537C9F}"/>
              </a:ext>
            </a:extLst>
          </p:cNvPr>
          <p:cNvPicPr>
            <a:picLocks noChangeAspect="1"/>
          </p:cNvPicPr>
          <p:nvPr/>
        </p:nvPicPr>
        <p:blipFill>
          <a:blip r:embed="rId2"/>
          <a:stretch>
            <a:fillRect/>
          </a:stretch>
        </p:blipFill>
        <p:spPr>
          <a:xfrm>
            <a:off x="105453" y="1761981"/>
            <a:ext cx="2944372" cy="2944372"/>
          </a:xfrm>
          <a:prstGeom prst="rect">
            <a:avLst/>
          </a:prstGeom>
        </p:spPr>
      </p:pic>
      <p:pic>
        <p:nvPicPr>
          <p:cNvPr id="10" name="Picture 9">
            <a:extLst>
              <a:ext uri="{FF2B5EF4-FFF2-40B4-BE49-F238E27FC236}">
                <a16:creationId xmlns:a16="http://schemas.microsoft.com/office/drawing/2014/main" id="{D811286F-2ED0-644A-B85C-C9479F3BC8D6}"/>
              </a:ext>
            </a:extLst>
          </p:cNvPr>
          <p:cNvPicPr>
            <a:picLocks noChangeAspect="1"/>
          </p:cNvPicPr>
          <p:nvPr/>
        </p:nvPicPr>
        <p:blipFill>
          <a:blip r:embed="rId3"/>
          <a:stretch>
            <a:fillRect/>
          </a:stretch>
        </p:blipFill>
        <p:spPr>
          <a:xfrm>
            <a:off x="7107385" y="1435881"/>
            <a:ext cx="1873118" cy="1778348"/>
          </a:xfrm>
          <a:prstGeom prst="rect">
            <a:avLst/>
          </a:prstGeom>
        </p:spPr>
      </p:pic>
      <p:pic>
        <p:nvPicPr>
          <p:cNvPr id="12" name="Picture 11">
            <a:extLst>
              <a:ext uri="{FF2B5EF4-FFF2-40B4-BE49-F238E27FC236}">
                <a16:creationId xmlns:a16="http://schemas.microsoft.com/office/drawing/2014/main" id="{D2993643-15B9-B04C-8679-6EA5E0A4268F}"/>
              </a:ext>
            </a:extLst>
          </p:cNvPr>
          <p:cNvPicPr>
            <a:picLocks noChangeAspect="1"/>
          </p:cNvPicPr>
          <p:nvPr/>
        </p:nvPicPr>
        <p:blipFill>
          <a:blip r:embed="rId4"/>
          <a:stretch>
            <a:fillRect/>
          </a:stretch>
        </p:blipFill>
        <p:spPr>
          <a:xfrm>
            <a:off x="5035109" y="1435882"/>
            <a:ext cx="2031092" cy="1778348"/>
          </a:xfrm>
          <a:prstGeom prst="rect">
            <a:avLst/>
          </a:prstGeom>
        </p:spPr>
      </p:pic>
      <p:pic>
        <p:nvPicPr>
          <p:cNvPr id="14" name="Picture 13">
            <a:extLst>
              <a:ext uri="{FF2B5EF4-FFF2-40B4-BE49-F238E27FC236}">
                <a16:creationId xmlns:a16="http://schemas.microsoft.com/office/drawing/2014/main" id="{8D96F8E5-557C-AF40-B239-9F74B072F3BE}"/>
              </a:ext>
            </a:extLst>
          </p:cNvPr>
          <p:cNvPicPr>
            <a:picLocks noChangeAspect="1"/>
          </p:cNvPicPr>
          <p:nvPr/>
        </p:nvPicPr>
        <p:blipFill>
          <a:blip r:embed="rId5"/>
          <a:stretch>
            <a:fillRect/>
          </a:stretch>
        </p:blipFill>
        <p:spPr>
          <a:xfrm>
            <a:off x="3117421" y="1435881"/>
            <a:ext cx="1876367" cy="1778348"/>
          </a:xfrm>
          <a:prstGeom prst="rect">
            <a:avLst/>
          </a:prstGeom>
        </p:spPr>
      </p:pic>
      <p:pic>
        <p:nvPicPr>
          <p:cNvPr id="16" name="Picture 15">
            <a:extLst>
              <a:ext uri="{FF2B5EF4-FFF2-40B4-BE49-F238E27FC236}">
                <a16:creationId xmlns:a16="http://schemas.microsoft.com/office/drawing/2014/main" id="{4EC881DE-AD55-1B44-BFFB-8A1D443057AB}"/>
              </a:ext>
            </a:extLst>
          </p:cNvPr>
          <p:cNvPicPr>
            <a:picLocks noChangeAspect="1"/>
          </p:cNvPicPr>
          <p:nvPr/>
        </p:nvPicPr>
        <p:blipFill>
          <a:blip r:embed="rId6"/>
          <a:stretch>
            <a:fillRect/>
          </a:stretch>
        </p:blipFill>
        <p:spPr>
          <a:xfrm>
            <a:off x="7105749" y="3265004"/>
            <a:ext cx="1874755" cy="1550329"/>
          </a:xfrm>
          <a:prstGeom prst="rect">
            <a:avLst/>
          </a:prstGeom>
          <a:ln>
            <a:solidFill>
              <a:schemeClr val="tx1"/>
            </a:solidFill>
          </a:ln>
        </p:spPr>
      </p:pic>
      <p:pic>
        <p:nvPicPr>
          <p:cNvPr id="18" name="Picture 17">
            <a:extLst>
              <a:ext uri="{FF2B5EF4-FFF2-40B4-BE49-F238E27FC236}">
                <a16:creationId xmlns:a16="http://schemas.microsoft.com/office/drawing/2014/main" id="{EDB0FE95-6EDA-F54B-819E-D76421071558}"/>
              </a:ext>
            </a:extLst>
          </p:cNvPr>
          <p:cNvPicPr>
            <a:picLocks noChangeAspect="1"/>
          </p:cNvPicPr>
          <p:nvPr/>
        </p:nvPicPr>
        <p:blipFill rotWithShape="1">
          <a:blip r:embed="rId7"/>
          <a:srcRect t="1" b="-1"/>
          <a:stretch/>
        </p:blipFill>
        <p:spPr>
          <a:xfrm>
            <a:off x="5035109" y="3265004"/>
            <a:ext cx="2031092" cy="1550329"/>
          </a:xfrm>
          <a:prstGeom prst="rect">
            <a:avLst/>
          </a:prstGeom>
          <a:ln>
            <a:solidFill>
              <a:schemeClr val="tx1"/>
            </a:solidFill>
          </a:ln>
        </p:spPr>
      </p:pic>
      <p:pic>
        <p:nvPicPr>
          <p:cNvPr id="20" name="Picture 19">
            <a:extLst>
              <a:ext uri="{FF2B5EF4-FFF2-40B4-BE49-F238E27FC236}">
                <a16:creationId xmlns:a16="http://schemas.microsoft.com/office/drawing/2014/main" id="{80CBD484-E818-1B41-B3F3-7E7645913D89}"/>
              </a:ext>
            </a:extLst>
          </p:cNvPr>
          <p:cNvPicPr>
            <a:picLocks noChangeAspect="1"/>
          </p:cNvPicPr>
          <p:nvPr/>
        </p:nvPicPr>
        <p:blipFill>
          <a:blip r:embed="rId8"/>
          <a:stretch>
            <a:fillRect/>
          </a:stretch>
        </p:blipFill>
        <p:spPr>
          <a:xfrm>
            <a:off x="3130207" y="3265004"/>
            <a:ext cx="1863581" cy="1550329"/>
          </a:xfrm>
          <a:prstGeom prst="rect">
            <a:avLst/>
          </a:prstGeom>
          <a:ln>
            <a:solidFill>
              <a:schemeClr val="tx1"/>
            </a:solidFill>
          </a:ln>
        </p:spPr>
      </p:pic>
      <p:sp>
        <p:nvSpPr>
          <p:cNvPr id="22" name="TextBox 21">
            <a:extLst>
              <a:ext uri="{FF2B5EF4-FFF2-40B4-BE49-F238E27FC236}">
                <a16:creationId xmlns:a16="http://schemas.microsoft.com/office/drawing/2014/main" id="{53535CC9-2F7D-FE4B-86B4-04978FB2C313}"/>
              </a:ext>
            </a:extLst>
          </p:cNvPr>
          <p:cNvSpPr txBox="1"/>
          <p:nvPr/>
        </p:nvSpPr>
        <p:spPr>
          <a:xfrm>
            <a:off x="3107096" y="1100404"/>
            <a:ext cx="1959191" cy="300082"/>
          </a:xfrm>
          <a:prstGeom prst="rect">
            <a:avLst/>
          </a:prstGeom>
          <a:noFill/>
        </p:spPr>
        <p:txBody>
          <a:bodyPr wrap="none" rtlCol="0">
            <a:spAutoFit/>
          </a:bodyPr>
          <a:lstStyle/>
          <a:p>
            <a:r>
              <a:rPr lang="en-US" sz="1350" dirty="0"/>
              <a:t>1425 N COURTHOUSE RD</a:t>
            </a:r>
          </a:p>
        </p:txBody>
      </p:sp>
      <p:sp>
        <p:nvSpPr>
          <p:cNvPr id="23" name="TextBox 22">
            <a:extLst>
              <a:ext uri="{FF2B5EF4-FFF2-40B4-BE49-F238E27FC236}">
                <a16:creationId xmlns:a16="http://schemas.microsoft.com/office/drawing/2014/main" id="{16EC5015-8A49-F44F-AA19-F14E4235EA54}"/>
              </a:ext>
            </a:extLst>
          </p:cNvPr>
          <p:cNvSpPr txBox="1"/>
          <p:nvPr/>
        </p:nvSpPr>
        <p:spPr>
          <a:xfrm>
            <a:off x="5226676" y="1100338"/>
            <a:ext cx="1692643" cy="300082"/>
          </a:xfrm>
          <a:prstGeom prst="rect">
            <a:avLst/>
          </a:prstGeom>
          <a:noFill/>
        </p:spPr>
        <p:txBody>
          <a:bodyPr wrap="none" rtlCol="0">
            <a:spAutoFit/>
          </a:bodyPr>
          <a:lstStyle/>
          <a:p>
            <a:r>
              <a:rPr lang="en-US" sz="1350" dirty="0"/>
              <a:t>1850 COLUMBIA PIKE</a:t>
            </a:r>
          </a:p>
        </p:txBody>
      </p:sp>
      <p:sp>
        <p:nvSpPr>
          <p:cNvPr id="24" name="TextBox 23">
            <a:extLst>
              <a:ext uri="{FF2B5EF4-FFF2-40B4-BE49-F238E27FC236}">
                <a16:creationId xmlns:a16="http://schemas.microsoft.com/office/drawing/2014/main" id="{EEFCF3A5-DF65-ED4F-8531-98E13A66916E}"/>
              </a:ext>
            </a:extLst>
          </p:cNvPr>
          <p:cNvSpPr txBox="1"/>
          <p:nvPr/>
        </p:nvSpPr>
        <p:spPr>
          <a:xfrm>
            <a:off x="7220280" y="1102410"/>
            <a:ext cx="1692643" cy="300082"/>
          </a:xfrm>
          <a:prstGeom prst="rect">
            <a:avLst/>
          </a:prstGeom>
          <a:noFill/>
        </p:spPr>
        <p:txBody>
          <a:bodyPr wrap="none" rtlCol="0">
            <a:spAutoFit/>
          </a:bodyPr>
          <a:lstStyle/>
          <a:p>
            <a:r>
              <a:rPr lang="en-US" sz="1350" dirty="0"/>
              <a:t>5535 COLUMBIA PIKE</a:t>
            </a:r>
          </a:p>
        </p:txBody>
      </p:sp>
    </p:spTree>
    <p:extLst>
      <p:ext uri="{BB962C8B-B14F-4D97-AF65-F5344CB8AC3E}">
        <p14:creationId xmlns:p14="http://schemas.microsoft.com/office/powerpoint/2010/main" val="851134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34CA-A2C8-444B-80D1-014B2439724E}"/>
              </a:ext>
            </a:extLst>
          </p:cNvPr>
          <p:cNvSpPr>
            <a:spLocks noGrp="1"/>
          </p:cNvSpPr>
          <p:nvPr>
            <p:ph type="title"/>
          </p:nvPr>
        </p:nvSpPr>
        <p:spPr/>
        <p:txBody>
          <a:bodyPr>
            <a:normAutofit fontScale="90000"/>
          </a:bodyPr>
          <a:lstStyle/>
          <a:p>
            <a:r>
              <a:rPr lang="en-US" dirty="0"/>
              <a:t>Local Data Allows Estimation of Local Domestic </a:t>
            </a:r>
            <a:br>
              <a:rPr lang="en-US" dirty="0"/>
            </a:br>
            <a:r>
              <a:rPr lang="en-US" dirty="0"/>
              <a:t>Dispute Call Rates</a:t>
            </a:r>
          </a:p>
        </p:txBody>
      </p:sp>
      <p:sp>
        <p:nvSpPr>
          <p:cNvPr id="9" name="Content Placeholder 8">
            <a:extLst>
              <a:ext uri="{FF2B5EF4-FFF2-40B4-BE49-F238E27FC236}">
                <a16:creationId xmlns:a16="http://schemas.microsoft.com/office/drawing/2014/main" id="{ACDC0A39-7E6F-4376-BF40-63B165A4A6BB}"/>
              </a:ext>
            </a:extLst>
          </p:cNvPr>
          <p:cNvSpPr>
            <a:spLocks noGrp="1"/>
          </p:cNvSpPr>
          <p:nvPr>
            <p:ph sz="half" idx="2"/>
          </p:nvPr>
        </p:nvSpPr>
        <p:spPr/>
        <p:txBody>
          <a:bodyPr>
            <a:normAutofit fontScale="77500" lnSpcReduction="20000"/>
          </a:bodyPr>
          <a:lstStyle/>
          <a:p>
            <a:r>
              <a:rPr lang="en-US" dirty="0"/>
              <a:t>Housing data allows for local estimation of rates of DOME calls</a:t>
            </a:r>
          </a:p>
          <a:p>
            <a:pPr lvl="1"/>
            <a:r>
              <a:rPr lang="en-US" dirty="0"/>
              <a:t>local tax records and apartment data allow estimation of the number of households in a region</a:t>
            </a:r>
          </a:p>
          <a:p>
            <a:pPr lvl="1"/>
            <a:r>
              <a:rPr lang="en-US" dirty="0"/>
              <a:t>half km radius about each of 5 points</a:t>
            </a:r>
          </a:p>
          <a:p>
            <a:pPr lvl="1"/>
            <a:r>
              <a:rPr lang="en-US" dirty="0"/>
              <a:t>Rates (# DOME events/half-km radius) for the 5 regions:</a:t>
            </a:r>
          </a:p>
          <a:p>
            <a:endParaRPr lang="en-US" dirty="0"/>
          </a:p>
        </p:txBody>
      </p:sp>
      <p:graphicFrame>
        <p:nvGraphicFramePr>
          <p:cNvPr id="12" name="Table 11">
            <a:extLst>
              <a:ext uri="{FF2B5EF4-FFF2-40B4-BE49-F238E27FC236}">
                <a16:creationId xmlns:a16="http://schemas.microsoft.com/office/drawing/2014/main" id="{0578A3DC-0BFB-4CFD-9401-6C803F812074}"/>
              </a:ext>
            </a:extLst>
          </p:cNvPr>
          <p:cNvGraphicFramePr>
            <a:graphicFrameLocks noGrp="1"/>
          </p:cNvGraphicFramePr>
          <p:nvPr>
            <p:extLst/>
          </p:nvPr>
        </p:nvGraphicFramePr>
        <p:xfrm>
          <a:off x="5243253" y="4293120"/>
          <a:ext cx="3480955" cy="643255"/>
        </p:xfrm>
        <a:graphic>
          <a:graphicData uri="http://schemas.openxmlformats.org/drawingml/2006/table">
            <a:tbl>
              <a:tblPr firstRow="1" bandRow="1">
                <a:tableStyleId>{3B4B98B0-60AC-42C2-AFA5-B58CD77FA1E5}</a:tableStyleId>
              </a:tblPr>
              <a:tblGrid>
                <a:gridCol w="696191">
                  <a:extLst>
                    <a:ext uri="{9D8B030D-6E8A-4147-A177-3AD203B41FA5}">
                      <a16:colId xmlns:a16="http://schemas.microsoft.com/office/drawing/2014/main" val="3471634699"/>
                    </a:ext>
                  </a:extLst>
                </a:gridCol>
                <a:gridCol w="696191">
                  <a:extLst>
                    <a:ext uri="{9D8B030D-6E8A-4147-A177-3AD203B41FA5}">
                      <a16:colId xmlns:a16="http://schemas.microsoft.com/office/drawing/2014/main" val="3134170331"/>
                    </a:ext>
                  </a:extLst>
                </a:gridCol>
                <a:gridCol w="801194">
                  <a:extLst>
                    <a:ext uri="{9D8B030D-6E8A-4147-A177-3AD203B41FA5}">
                      <a16:colId xmlns:a16="http://schemas.microsoft.com/office/drawing/2014/main" val="282878590"/>
                    </a:ext>
                  </a:extLst>
                </a:gridCol>
                <a:gridCol w="591188">
                  <a:extLst>
                    <a:ext uri="{9D8B030D-6E8A-4147-A177-3AD203B41FA5}">
                      <a16:colId xmlns:a16="http://schemas.microsoft.com/office/drawing/2014/main" val="3831248260"/>
                    </a:ext>
                  </a:extLst>
                </a:gridCol>
                <a:gridCol w="696191">
                  <a:extLst>
                    <a:ext uri="{9D8B030D-6E8A-4147-A177-3AD203B41FA5}">
                      <a16:colId xmlns:a16="http://schemas.microsoft.com/office/drawing/2014/main" val="4045571867"/>
                    </a:ext>
                  </a:extLst>
                </a:gridCol>
              </a:tblGrid>
              <a:tr h="388620">
                <a:tc>
                  <a:txBody>
                    <a:bodyPr/>
                    <a:lstStyle/>
                    <a:p>
                      <a:pPr algn="ctr"/>
                      <a:r>
                        <a:rPr lang="en-US" sz="1100" dirty="0"/>
                        <a:t>1 </a:t>
                      </a:r>
                      <a:br>
                        <a:rPr lang="en-US" sz="1100" dirty="0"/>
                      </a:br>
                      <a:r>
                        <a:rPr lang="en-US" sz="1100" dirty="0"/>
                        <a:t>(red)</a:t>
                      </a:r>
                    </a:p>
                  </a:txBody>
                  <a:tcPr marL="68580" marR="68580" marT="34290" marB="34290"/>
                </a:tc>
                <a:tc>
                  <a:txBody>
                    <a:bodyPr/>
                    <a:lstStyle/>
                    <a:p>
                      <a:pPr algn="ctr"/>
                      <a:r>
                        <a:rPr lang="en-US" sz="1100" dirty="0"/>
                        <a:t>2 </a:t>
                      </a:r>
                      <a:br>
                        <a:rPr lang="en-US" sz="1100" dirty="0"/>
                      </a:br>
                      <a:r>
                        <a:rPr lang="en-US" sz="1100" dirty="0"/>
                        <a:t>(green)</a:t>
                      </a:r>
                    </a:p>
                  </a:txBody>
                  <a:tcPr marL="68580" marR="68580" marT="34290" marB="34290"/>
                </a:tc>
                <a:tc>
                  <a:txBody>
                    <a:bodyPr/>
                    <a:lstStyle/>
                    <a:p>
                      <a:pPr algn="ctr"/>
                      <a:r>
                        <a:rPr lang="en-US" sz="1100" dirty="0"/>
                        <a:t>3 </a:t>
                      </a:r>
                      <a:br>
                        <a:rPr lang="en-US" sz="1100" dirty="0"/>
                      </a:br>
                      <a:r>
                        <a:rPr lang="en-US" sz="1100" dirty="0"/>
                        <a:t>(dark blue)</a:t>
                      </a:r>
                    </a:p>
                  </a:txBody>
                  <a:tcPr marL="68580" marR="68580" marT="34290" marB="34290"/>
                </a:tc>
                <a:tc>
                  <a:txBody>
                    <a:bodyPr/>
                    <a:lstStyle/>
                    <a:p>
                      <a:pPr algn="ctr"/>
                      <a:r>
                        <a:rPr lang="en-US" sz="1100" dirty="0"/>
                        <a:t>4 </a:t>
                      </a:r>
                      <a:br>
                        <a:rPr lang="en-US" sz="1100" dirty="0"/>
                      </a:br>
                      <a:r>
                        <a:rPr lang="en-US" sz="1100" dirty="0"/>
                        <a:t>(teal)</a:t>
                      </a:r>
                    </a:p>
                  </a:txBody>
                  <a:tcPr marL="68580" marR="68580" marT="34290" marB="34290"/>
                </a:tc>
                <a:tc>
                  <a:txBody>
                    <a:bodyPr/>
                    <a:lstStyle/>
                    <a:p>
                      <a:pPr algn="ctr"/>
                      <a:r>
                        <a:rPr lang="en-US" sz="1100" dirty="0"/>
                        <a:t>5 </a:t>
                      </a:r>
                      <a:br>
                        <a:rPr lang="en-US" sz="1100" dirty="0"/>
                      </a:br>
                      <a:r>
                        <a:rPr lang="en-US" sz="1100" dirty="0"/>
                        <a:t>(pink)</a:t>
                      </a:r>
                    </a:p>
                  </a:txBody>
                  <a:tcPr marL="68580" marR="68580" marT="34290" marB="34290"/>
                </a:tc>
                <a:extLst>
                  <a:ext uri="{0D108BD9-81ED-4DB2-BD59-A6C34878D82A}">
                    <a16:rowId xmlns:a16="http://schemas.microsoft.com/office/drawing/2014/main" val="3332924447"/>
                  </a:ext>
                </a:extLst>
              </a:tr>
              <a:tr h="239395">
                <a:tc>
                  <a:txBody>
                    <a:bodyPr/>
                    <a:lstStyle/>
                    <a:p>
                      <a:r>
                        <a:rPr lang="en-US" sz="1100" dirty="0"/>
                        <a:t>0.001</a:t>
                      </a:r>
                    </a:p>
                  </a:txBody>
                  <a:tcPr marL="68580" marR="68580" marT="34290" marB="34290"/>
                </a:tc>
                <a:tc>
                  <a:txBody>
                    <a:bodyPr/>
                    <a:lstStyle/>
                    <a:p>
                      <a:r>
                        <a:rPr lang="en-US" sz="1100" dirty="0"/>
                        <a:t>0.000</a:t>
                      </a:r>
                    </a:p>
                  </a:txBody>
                  <a:tcPr marL="68580" marR="68580" marT="34290" marB="34290"/>
                </a:tc>
                <a:tc>
                  <a:txBody>
                    <a:bodyPr/>
                    <a:lstStyle/>
                    <a:p>
                      <a:r>
                        <a:rPr lang="en-US" sz="1100" dirty="0"/>
                        <a:t>0.011</a:t>
                      </a:r>
                    </a:p>
                  </a:txBody>
                  <a:tcPr marL="68580" marR="68580" marT="34290" marB="34290"/>
                </a:tc>
                <a:tc>
                  <a:txBody>
                    <a:bodyPr/>
                    <a:lstStyle/>
                    <a:p>
                      <a:r>
                        <a:rPr lang="en-US" sz="1100" dirty="0"/>
                        <a:t>0.015</a:t>
                      </a:r>
                    </a:p>
                  </a:txBody>
                  <a:tcPr marL="68580" marR="68580" marT="34290" marB="34290"/>
                </a:tc>
                <a:tc>
                  <a:txBody>
                    <a:bodyPr/>
                    <a:lstStyle/>
                    <a:p>
                      <a:r>
                        <a:rPr lang="en-US" sz="1100" dirty="0"/>
                        <a:t>0.002</a:t>
                      </a:r>
                    </a:p>
                  </a:txBody>
                  <a:tcPr marL="68580" marR="68580" marT="34290" marB="34290"/>
                </a:tc>
                <a:extLst>
                  <a:ext uri="{0D108BD9-81ED-4DB2-BD59-A6C34878D82A}">
                    <a16:rowId xmlns:a16="http://schemas.microsoft.com/office/drawing/2014/main" val="2933196579"/>
                  </a:ext>
                </a:extLst>
              </a:tr>
            </a:tbl>
          </a:graphicData>
        </a:graphic>
      </p:graphicFrame>
      <p:sp>
        <p:nvSpPr>
          <p:cNvPr id="13" name="TextBox 12">
            <a:extLst>
              <a:ext uri="{FF2B5EF4-FFF2-40B4-BE49-F238E27FC236}">
                <a16:creationId xmlns:a16="http://schemas.microsoft.com/office/drawing/2014/main" id="{1CD201EB-7F28-4DA5-A2BE-22DF2511DC3F}"/>
              </a:ext>
            </a:extLst>
          </p:cNvPr>
          <p:cNvSpPr txBox="1"/>
          <p:nvPr/>
        </p:nvSpPr>
        <p:spPr>
          <a:xfrm>
            <a:off x="2076104" y="3734492"/>
            <a:ext cx="155864" cy="300082"/>
          </a:xfrm>
          <a:prstGeom prst="rect">
            <a:avLst/>
          </a:prstGeom>
          <a:noFill/>
        </p:spPr>
        <p:txBody>
          <a:bodyPr wrap="square" rtlCol="0">
            <a:spAutoFit/>
          </a:bodyPr>
          <a:lstStyle/>
          <a:p>
            <a:r>
              <a:rPr lang="en-US" sz="1350" b="1" dirty="0"/>
              <a:t>1</a:t>
            </a:r>
          </a:p>
        </p:txBody>
      </p:sp>
      <p:sp>
        <p:nvSpPr>
          <p:cNvPr id="14" name="TextBox 13">
            <a:extLst>
              <a:ext uri="{FF2B5EF4-FFF2-40B4-BE49-F238E27FC236}">
                <a16:creationId xmlns:a16="http://schemas.microsoft.com/office/drawing/2014/main" id="{2A2F5DD8-2173-4FA1-9D92-A135EFAB48C6}"/>
              </a:ext>
            </a:extLst>
          </p:cNvPr>
          <p:cNvSpPr txBox="1"/>
          <p:nvPr/>
        </p:nvSpPr>
        <p:spPr>
          <a:xfrm>
            <a:off x="2403908" y="3013439"/>
            <a:ext cx="155864" cy="300082"/>
          </a:xfrm>
          <a:prstGeom prst="rect">
            <a:avLst/>
          </a:prstGeom>
          <a:noFill/>
        </p:spPr>
        <p:txBody>
          <a:bodyPr wrap="square" rtlCol="0">
            <a:spAutoFit/>
          </a:bodyPr>
          <a:lstStyle/>
          <a:p>
            <a:r>
              <a:rPr lang="en-US" sz="1350" b="1" dirty="0"/>
              <a:t>2</a:t>
            </a:r>
          </a:p>
        </p:txBody>
      </p:sp>
      <p:pic>
        <p:nvPicPr>
          <p:cNvPr id="10" name="Picture 9">
            <a:extLst>
              <a:ext uri="{FF2B5EF4-FFF2-40B4-BE49-F238E27FC236}">
                <a16:creationId xmlns:a16="http://schemas.microsoft.com/office/drawing/2014/main" id="{B1B9BBE9-2A38-8A40-A677-11C3AD16CB22}"/>
              </a:ext>
            </a:extLst>
          </p:cNvPr>
          <p:cNvPicPr>
            <a:picLocks noChangeAspect="1"/>
          </p:cNvPicPr>
          <p:nvPr/>
        </p:nvPicPr>
        <p:blipFill>
          <a:blip r:embed="rId2"/>
          <a:stretch>
            <a:fillRect/>
          </a:stretch>
        </p:blipFill>
        <p:spPr>
          <a:xfrm>
            <a:off x="560593" y="1220415"/>
            <a:ext cx="3658119" cy="3658119"/>
          </a:xfrm>
          <a:prstGeom prst="rect">
            <a:avLst/>
          </a:prstGeom>
        </p:spPr>
      </p:pic>
    </p:spTree>
    <p:extLst>
      <p:ext uri="{BB962C8B-B14F-4D97-AF65-F5344CB8AC3E}">
        <p14:creationId xmlns:p14="http://schemas.microsoft.com/office/powerpoint/2010/main" val="3213139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510" y="3778412"/>
            <a:ext cx="1290366" cy="1257159"/>
          </a:xfrm>
          <a:prstGeom prst="rect">
            <a:avLst/>
          </a:prstGeom>
        </p:spPr>
      </p:pic>
      <p:grpSp>
        <p:nvGrpSpPr>
          <p:cNvPr id="44" name="Group 43"/>
          <p:cNvGrpSpPr/>
          <p:nvPr/>
        </p:nvGrpSpPr>
        <p:grpSpPr>
          <a:xfrm>
            <a:off x="6926031" y="1742834"/>
            <a:ext cx="1016555" cy="1001752"/>
            <a:chOff x="7908325" y="1905321"/>
            <a:chExt cx="1355407" cy="1335669"/>
          </a:xfrm>
        </p:grpSpPr>
        <p:pic>
          <p:nvPicPr>
            <p:cNvPr id="45" name="Picture 44"/>
            <p:cNvPicPr>
              <a:picLocks noChangeAspect="1"/>
            </p:cNvPicPr>
            <p:nvPr/>
          </p:nvPicPr>
          <p:blipFill rotWithShape="1">
            <a:blip r:embed="rId3">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6" name="Right Triangle 45"/>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 name="Title 1"/>
          <p:cNvSpPr>
            <a:spLocks noGrp="1"/>
          </p:cNvSpPr>
          <p:nvPr>
            <p:ph type="title"/>
          </p:nvPr>
        </p:nvSpPr>
        <p:spPr>
          <a:xfrm>
            <a:off x="422673" y="131434"/>
            <a:ext cx="8525924" cy="715344"/>
          </a:xfrm>
        </p:spPr>
        <p:txBody>
          <a:bodyPr>
            <a:noAutofit/>
          </a:bodyPr>
          <a:lstStyle/>
          <a:p>
            <a:r>
              <a:rPr lang="en-US" dirty="0"/>
              <a:t>Smart Scatter Model Challenges: </a:t>
            </a:r>
            <a:br>
              <a:rPr lang="en-US" dirty="0"/>
            </a:br>
            <a:r>
              <a:rPr lang="en-US" dirty="0"/>
              <a:t>Constructing Synthetic </a:t>
            </a:r>
            <a:r>
              <a:rPr lang="en-US" dirty="0" err="1"/>
              <a:t>Arlingtons</a:t>
            </a:r>
            <a:endParaRPr lang="en-US" dirty="0"/>
          </a:p>
        </p:txBody>
      </p:sp>
      <p:sp>
        <p:nvSpPr>
          <p:cNvPr id="10" name="TextBox 9"/>
          <p:cNvSpPr txBox="1"/>
          <p:nvPr/>
        </p:nvSpPr>
        <p:spPr>
          <a:xfrm rot="16200000">
            <a:off x="-1591337" y="2770833"/>
            <a:ext cx="4009739" cy="300082"/>
          </a:xfrm>
          <a:prstGeom prst="rect">
            <a:avLst/>
          </a:prstGeom>
          <a:noFill/>
        </p:spPr>
        <p:txBody>
          <a:bodyPr wrap="square" rtlCol="0">
            <a:spAutoFit/>
          </a:bodyPr>
          <a:lstStyle/>
          <a:p>
            <a:r>
              <a:rPr lang="en-US" sz="1350" dirty="0"/>
              <a:t>Multiple data sources at various levels of aggregation.</a:t>
            </a:r>
          </a:p>
        </p:txBody>
      </p:sp>
      <p:sp>
        <p:nvSpPr>
          <p:cNvPr id="13" name="Right Arrow 12"/>
          <p:cNvSpPr/>
          <p:nvPr/>
        </p:nvSpPr>
        <p:spPr>
          <a:xfrm>
            <a:off x="2465828" y="2756795"/>
            <a:ext cx="3217281" cy="328159"/>
          </a:xfrm>
          <a:prstGeom prst="rightArrow">
            <a:avLst/>
          </a:prstGeom>
          <a:solidFill>
            <a:schemeClr val="tx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Title 2"/>
          <p:cNvSpPr txBox="1">
            <a:spLocks/>
          </p:cNvSpPr>
          <p:nvPr/>
        </p:nvSpPr>
        <p:spPr>
          <a:xfrm>
            <a:off x="5856200" y="1003783"/>
            <a:ext cx="3185742" cy="704343"/>
          </a:xfrm>
          <a:prstGeom prst="rect">
            <a:avLst/>
          </a:prstGeom>
        </p:spPr>
        <p:txBody>
          <a:bodyPr vert="horz" lIns="68580" tIns="34290" rIns="68580" bIns="34290" rtlCol="0" anchor="ctr" anchorCtr="0">
            <a:noAutofit/>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sz="1350" b="0" dirty="0">
                <a:solidFill>
                  <a:schemeClr val="tx1"/>
                </a:solidFill>
                <a:latin typeface="+mn-lt"/>
              </a:rPr>
              <a:t>Posterior Realizations</a:t>
            </a:r>
          </a:p>
          <a:p>
            <a:pPr marL="257168" indent="-257168">
              <a:lnSpc>
                <a:spcPct val="100000"/>
              </a:lnSpc>
              <a:buFont typeface="Arial"/>
              <a:buChar char="•"/>
            </a:pPr>
            <a:r>
              <a:rPr lang="en-US" sz="1350" b="0" dirty="0">
                <a:solidFill>
                  <a:schemeClr val="tx1"/>
                </a:solidFill>
                <a:latin typeface="+mn-lt"/>
              </a:rPr>
              <a:t>incorporate information and uncertainty in data combination</a:t>
            </a:r>
          </a:p>
        </p:txBody>
      </p:sp>
      <p:grpSp>
        <p:nvGrpSpPr>
          <p:cNvPr id="5" name="Group 4"/>
          <p:cNvGrpSpPr/>
          <p:nvPr/>
        </p:nvGrpSpPr>
        <p:grpSpPr>
          <a:xfrm>
            <a:off x="577180" y="969151"/>
            <a:ext cx="1472070" cy="2828767"/>
            <a:chOff x="652003" y="1307697"/>
            <a:chExt cx="1962760" cy="3771689"/>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4987" t="11237" r="10427" b="13624"/>
            <a:stretch/>
          </p:blipFill>
          <p:spPr>
            <a:xfrm>
              <a:off x="652003" y="3208630"/>
              <a:ext cx="1791724" cy="1804992"/>
            </a:xfrm>
            <a:prstGeom prst="rect">
              <a:avLst/>
            </a:prstGeom>
          </p:spPr>
        </p:pic>
        <p:grpSp>
          <p:nvGrpSpPr>
            <p:cNvPr id="4" name="Group 3"/>
            <p:cNvGrpSpPr/>
            <p:nvPr/>
          </p:nvGrpSpPr>
          <p:grpSpPr>
            <a:xfrm>
              <a:off x="715363" y="1307697"/>
              <a:ext cx="1899400" cy="1957890"/>
              <a:chOff x="715363" y="1307697"/>
              <a:chExt cx="2535522" cy="2613472"/>
            </a:xfrm>
          </p:grpSpPr>
          <p:pic>
            <p:nvPicPr>
              <p:cNvPr id="6" name="Picture 5" descr="CL_value.png"/>
              <p:cNvPicPr>
                <a:picLocks noChangeAspect="1"/>
              </p:cNvPicPr>
              <p:nvPr/>
            </p:nvPicPr>
            <p:blipFill rotWithShape="1">
              <a:blip r:embed="rId5">
                <a:extLst>
                  <a:ext uri="{28A0092B-C50C-407E-A947-70E740481C1C}">
                    <a14:useLocalDpi xmlns:a14="http://schemas.microsoft.com/office/drawing/2010/main" val="0"/>
                  </a:ext>
                </a:extLst>
              </a:blip>
              <a:srcRect l="11584" t="7730" r="8179" b="9566"/>
              <a:stretch/>
            </p:blipFill>
            <p:spPr>
              <a:xfrm>
                <a:off x="715363" y="1307697"/>
                <a:ext cx="2535522" cy="2613472"/>
              </a:xfrm>
              <a:prstGeom prst="rect">
                <a:avLst/>
              </a:prstGeom>
              <a:noFill/>
              <a:ln>
                <a:noFill/>
              </a:ln>
            </p:spPr>
          </p:pic>
          <p:sp>
            <p:nvSpPr>
              <p:cNvPr id="3" name="Right Triangle 2"/>
              <p:cNvSpPr/>
              <p:nvPr/>
            </p:nvSpPr>
            <p:spPr>
              <a:xfrm>
                <a:off x="779096" y="2390495"/>
                <a:ext cx="1462130" cy="1483388"/>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38" name="Right Triangle 37"/>
            <p:cNvSpPr/>
            <p:nvPr/>
          </p:nvSpPr>
          <p:spPr>
            <a:xfrm>
              <a:off x="734074" y="3968102"/>
              <a:ext cx="1095305" cy="1111284"/>
            </a:xfrm>
            <a:prstGeom prst="rtTriangl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39" name="Right Brace 38"/>
          <p:cNvSpPr/>
          <p:nvPr/>
        </p:nvSpPr>
        <p:spPr>
          <a:xfrm>
            <a:off x="2121170" y="992484"/>
            <a:ext cx="260891" cy="3977933"/>
          </a:xfrm>
          <a:prstGeom prst="rightBrace">
            <a:avLst>
              <a:gd name="adj1" fmla="val 8333"/>
              <a:gd name="adj2" fmla="val 48276"/>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TextBox 39"/>
          <p:cNvSpPr txBox="1"/>
          <p:nvPr/>
        </p:nvSpPr>
        <p:spPr>
          <a:xfrm>
            <a:off x="2305262" y="998003"/>
            <a:ext cx="3593965" cy="1546577"/>
          </a:xfrm>
          <a:prstGeom prst="rect">
            <a:avLst/>
          </a:prstGeom>
          <a:noFill/>
        </p:spPr>
        <p:txBody>
          <a:bodyPr wrap="square" rtlCol="0">
            <a:spAutoFit/>
          </a:bodyPr>
          <a:lstStyle/>
          <a:p>
            <a:r>
              <a:rPr lang="en-US" sz="1350" dirty="0"/>
              <a:t>Combine using state of the art concepts from:</a:t>
            </a:r>
          </a:p>
          <a:p>
            <a:pPr marL="214308" indent="-214308">
              <a:buFont typeface="Arial"/>
              <a:buChar char="•"/>
            </a:pPr>
            <a:r>
              <a:rPr lang="en-US" sz="1350" dirty="0"/>
              <a:t>Multiple Imputation </a:t>
            </a:r>
          </a:p>
          <a:p>
            <a:pPr marL="214308" indent="-214308">
              <a:buFont typeface="Arial"/>
              <a:buChar char="•"/>
            </a:pPr>
            <a:r>
              <a:rPr lang="en-US" sz="1350" dirty="0"/>
              <a:t>Synthetic population generation</a:t>
            </a:r>
          </a:p>
          <a:p>
            <a:pPr marL="214308" indent="-214308">
              <a:buFont typeface="Arial"/>
              <a:buChar char="•"/>
            </a:pPr>
            <a:r>
              <a:rPr lang="en-US" sz="1350" dirty="0"/>
              <a:t>Bayesian Computation</a:t>
            </a:r>
          </a:p>
          <a:p>
            <a:r>
              <a:rPr lang="en-US" sz="1350" dirty="0"/>
              <a:t>Generate plausible fine scale configurations of the population/system for prediction and quantifying uncertainty.</a:t>
            </a:r>
          </a:p>
        </p:txBody>
      </p:sp>
      <p:sp>
        <p:nvSpPr>
          <p:cNvPr id="41" name="TextBox 40"/>
          <p:cNvSpPr txBox="1"/>
          <p:nvPr/>
        </p:nvSpPr>
        <p:spPr>
          <a:xfrm>
            <a:off x="2385306" y="3385408"/>
            <a:ext cx="3730039" cy="1234953"/>
          </a:xfrm>
          <a:prstGeom prst="rect">
            <a:avLst/>
          </a:prstGeom>
          <a:noFill/>
        </p:spPr>
        <p:txBody>
          <a:bodyPr wrap="square" rtlCol="0">
            <a:spAutoFit/>
          </a:bodyPr>
          <a:lstStyle/>
          <a:p>
            <a:r>
              <a:rPr lang="en-US" sz="825" b="1" dirty="0"/>
              <a:t>References:</a:t>
            </a:r>
          </a:p>
          <a:p>
            <a:pPr marL="214308" indent="-214308">
              <a:buFont typeface="Arial"/>
              <a:buChar char="•"/>
            </a:pPr>
            <a:r>
              <a:rPr lang="en-US" sz="825" dirty="0"/>
              <a:t>Reiter, J. P., &amp; </a:t>
            </a:r>
            <a:r>
              <a:rPr lang="en-US" sz="825" dirty="0" err="1"/>
              <a:t>Raghunathan</a:t>
            </a:r>
            <a:r>
              <a:rPr lang="en-US" sz="825" dirty="0"/>
              <a:t>, T. E. (2007). The multiple adaptations of multiple imputation. </a:t>
            </a:r>
            <a:r>
              <a:rPr lang="en-US" sz="825" i="1" dirty="0"/>
              <a:t>Journal of the American Statistical Association</a:t>
            </a:r>
            <a:r>
              <a:rPr lang="en-US" sz="825" dirty="0"/>
              <a:t> </a:t>
            </a:r>
          </a:p>
          <a:p>
            <a:pPr marL="214308" indent="-214308">
              <a:buFont typeface="Arial"/>
              <a:buChar char="•"/>
            </a:pPr>
            <a:r>
              <a:rPr lang="en-US" sz="825" dirty="0" err="1"/>
              <a:t>Buuren</a:t>
            </a:r>
            <a:r>
              <a:rPr lang="en-US" sz="825" dirty="0"/>
              <a:t>, S., &amp; </a:t>
            </a:r>
            <a:r>
              <a:rPr lang="en-US" sz="825" dirty="0" err="1"/>
              <a:t>Groothuis-Oudshoorn</a:t>
            </a:r>
            <a:r>
              <a:rPr lang="en-US" sz="825" dirty="0"/>
              <a:t>, K. (2011). MICE: Multivariate imputation by chained equations in R. </a:t>
            </a:r>
            <a:r>
              <a:rPr lang="en-US" sz="825" i="1" dirty="0"/>
              <a:t>Journal of Statistical Software</a:t>
            </a:r>
          </a:p>
          <a:p>
            <a:pPr marL="214308" indent="-214308">
              <a:buFont typeface="Arial"/>
              <a:buChar char="•"/>
            </a:pPr>
            <a:r>
              <a:rPr lang="en-US" sz="825" dirty="0"/>
              <a:t>Beckman, R. J., </a:t>
            </a:r>
            <a:r>
              <a:rPr lang="en-US" sz="825" dirty="0" err="1"/>
              <a:t>Baggerly</a:t>
            </a:r>
            <a:r>
              <a:rPr lang="en-US" sz="825" dirty="0"/>
              <a:t>, K. A., &amp; McKay, M. D. (1996). Creating synthetic baseline populations. </a:t>
            </a:r>
            <a:r>
              <a:rPr lang="en-US" sz="825" i="1" dirty="0"/>
              <a:t>Transportation Research Part A: Policy and Practice</a:t>
            </a:r>
            <a:r>
              <a:rPr lang="en-US" sz="825" dirty="0"/>
              <a:t> </a:t>
            </a:r>
          </a:p>
          <a:p>
            <a:pPr marL="214308" indent="-214308">
              <a:buFont typeface="Arial"/>
              <a:buChar char="•"/>
            </a:pPr>
            <a:r>
              <a:rPr lang="en-US" sz="825" dirty="0" err="1"/>
              <a:t>Besag</a:t>
            </a:r>
            <a:r>
              <a:rPr lang="en-US" sz="825" dirty="0"/>
              <a:t>, J., Green, P., Higdon, D., &amp; </a:t>
            </a:r>
            <a:r>
              <a:rPr lang="en-US" sz="825" dirty="0" err="1"/>
              <a:t>Mengersen</a:t>
            </a:r>
            <a:r>
              <a:rPr lang="en-US" sz="825" dirty="0"/>
              <a:t>, K. (1995). Bayesian computation and stochastic systems. </a:t>
            </a:r>
            <a:r>
              <a:rPr lang="en-US" sz="825" i="1" dirty="0"/>
              <a:t>Statistical Science</a:t>
            </a:r>
            <a:r>
              <a:rPr lang="en-US" sz="825" dirty="0"/>
              <a:t> </a:t>
            </a:r>
          </a:p>
        </p:txBody>
      </p:sp>
      <p:grpSp>
        <p:nvGrpSpPr>
          <p:cNvPr id="43" name="Group 42"/>
          <p:cNvGrpSpPr/>
          <p:nvPr/>
        </p:nvGrpSpPr>
        <p:grpSpPr>
          <a:xfrm>
            <a:off x="5907233" y="1732584"/>
            <a:ext cx="1016555" cy="1001752"/>
            <a:chOff x="7908325" y="1905321"/>
            <a:chExt cx="1355407" cy="1335669"/>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2" name="Right Triangle 41"/>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7" name="Group 46"/>
          <p:cNvGrpSpPr/>
          <p:nvPr/>
        </p:nvGrpSpPr>
        <p:grpSpPr>
          <a:xfrm>
            <a:off x="8056883" y="1705060"/>
            <a:ext cx="1016555" cy="1001752"/>
            <a:chOff x="7908325" y="1905321"/>
            <a:chExt cx="1355407" cy="1335669"/>
          </a:xfrm>
        </p:grpSpPr>
        <p:pic>
          <p:nvPicPr>
            <p:cNvPr id="48" name="Picture 47"/>
            <p:cNvPicPr>
              <a:picLocks noChangeAspect="1"/>
            </p:cNvPicPr>
            <p:nvPr/>
          </p:nvPicPr>
          <p:blipFill rotWithShape="1">
            <a:blip r:embed="rId3">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9" name="Right Triangle 48"/>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50" name="TextBox 49"/>
          <p:cNvSpPr txBox="1"/>
          <p:nvPr/>
        </p:nvSpPr>
        <p:spPr>
          <a:xfrm>
            <a:off x="6131354" y="2752777"/>
            <a:ext cx="715260"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1</a:t>
            </a:r>
          </a:p>
        </p:txBody>
      </p:sp>
      <p:sp>
        <p:nvSpPr>
          <p:cNvPr id="51" name="TextBox 50"/>
          <p:cNvSpPr txBox="1"/>
          <p:nvPr/>
        </p:nvSpPr>
        <p:spPr>
          <a:xfrm>
            <a:off x="7190170" y="2755024"/>
            <a:ext cx="715260"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2</a:t>
            </a:r>
          </a:p>
        </p:txBody>
      </p:sp>
      <p:sp>
        <p:nvSpPr>
          <p:cNvPr id="52" name="TextBox 51"/>
          <p:cNvSpPr txBox="1"/>
          <p:nvPr/>
        </p:nvSpPr>
        <p:spPr>
          <a:xfrm>
            <a:off x="8256997" y="2749264"/>
            <a:ext cx="713657"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T</a:t>
            </a:r>
          </a:p>
        </p:txBody>
      </p:sp>
      <p:sp>
        <p:nvSpPr>
          <p:cNvPr id="53" name="TextBox 52"/>
          <p:cNvSpPr txBox="1"/>
          <p:nvPr/>
        </p:nvSpPr>
        <p:spPr>
          <a:xfrm>
            <a:off x="7952825" y="2749264"/>
            <a:ext cx="328936" cy="219291"/>
          </a:xfrm>
          <a:prstGeom prst="rect">
            <a:avLst/>
          </a:prstGeom>
          <a:noFill/>
        </p:spPr>
        <p:txBody>
          <a:bodyPr wrap="none" rtlCol="0">
            <a:spAutoFit/>
          </a:bodyPr>
          <a:lstStyle/>
          <a:p>
            <a:pPr>
              <a:spcAft>
                <a:spcPts val="450"/>
              </a:spcAft>
            </a:pPr>
            <a:r>
              <a:rPr lang="en-US" sz="825" dirty="0">
                <a:latin typeface="Wingdings"/>
                <a:ea typeface="Wingdings"/>
                <a:cs typeface="Wingdings"/>
                <a:sym typeface="Wingdings"/>
              </a:rPr>
              <a:t></a:t>
            </a:r>
            <a:endParaRPr lang="en-US" sz="825" dirty="0">
              <a:ea typeface="Verdana" pitchFamily="34" charset="0"/>
              <a:cs typeface="Verdana" pitchFamily="34" charset="0"/>
            </a:endParaRPr>
          </a:p>
        </p:txBody>
      </p:sp>
      <p:sp>
        <p:nvSpPr>
          <p:cNvPr id="54" name="Right Brace 53"/>
          <p:cNvSpPr/>
          <p:nvPr/>
        </p:nvSpPr>
        <p:spPr>
          <a:xfrm rot="5400000">
            <a:off x="7482272" y="1623229"/>
            <a:ext cx="192741" cy="2926598"/>
          </a:xfrm>
          <a:prstGeom prst="rightBrac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6" name="TextBox 55"/>
          <p:cNvSpPr txBox="1"/>
          <p:nvPr/>
        </p:nvSpPr>
        <p:spPr>
          <a:xfrm>
            <a:off x="2318025" y="3235818"/>
            <a:ext cx="3813329" cy="1546577"/>
          </a:xfrm>
          <a:prstGeom prst="rect">
            <a:avLst/>
          </a:prstGeom>
          <a:solidFill>
            <a:schemeClr val="bg1"/>
          </a:solidFill>
        </p:spPr>
        <p:txBody>
          <a:bodyPr wrap="square" rtlCol="0">
            <a:spAutoFit/>
          </a:bodyPr>
          <a:lstStyle/>
          <a:p>
            <a:r>
              <a:rPr lang="en-US" sz="1350" dirty="0"/>
              <a:t>Local data sources relevant to understanding factors relating to domestic abuse calls:</a:t>
            </a:r>
          </a:p>
          <a:p>
            <a:pPr marL="214308" indent="-214308">
              <a:buFont typeface="Arial"/>
              <a:buChar char="•"/>
            </a:pPr>
            <a:r>
              <a:rPr lang="en-US" sz="1350" dirty="0"/>
              <a:t>Real estate tax records</a:t>
            </a:r>
          </a:p>
          <a:p>
            <a:pPr marL="214308" indent="-214308">
              <a:buFont typeface="Arial"/>
              <a:buChar char="•"/>
            </a:pPr>
            <a:r>
              <a:rPr lang="en-US" sz="1350" dirty="0"/>
              <a:t>Demographics (e.g. American Community Survey)</a:t>
            </a:r>
          </a:p>
          <a:p>
            <a:pPr marL="214308" indent="-214308">
              <a:buFont typeface="Arial"/>
              <a:buChar char="•"/>
            </a:pPr>
            <a:r>
              <a:rPr lang="en-US" sz="1350" dirty="0"/>
              <a:t>Local Police Responses</a:t>
            </a:r>
          </a:p>
          <a:p>
            <a:pPr marL="214308" indent="-214308">
              <a:buFont typeface="Arial"/>
              <a:buChar char="•"/>
            </a:pPr>
            <a:r>
              <a:rPr lang="en-US" sz="1350" dirty="0"/>
              <a:t>Local EMS Medical Responses</a:t>
            </a:r>
          </a:p>
        </p:txBody>
      </p:sp>
      <p:sp>
        <p:nvSpPr>
          <p:cNvPr id="11" name="TextBox 10"/>
          <p:cNvSpPr txBox="1"/>
          <p:nvPr/>
        </p:nvSpPr>
        <p:spPr>
          <a:xfrm>
            <a:off x="5902573" y="4608164"/>
            <a:ext cx="3296220" cy="461665"/>
          </a:xfrm>
          <a:prstGeom prst="rect">
            <a:avLst/>
          </a:prstGeom>
          <a:noFill/>
        </p:spPr>
        <p:txBody>
          <a:bodyPr wrap="square" rtlCol="0">
            <a:spAutoFit/>
          </a:bodyPr>
          <a:lstStyle/>
          <a:p>
            <a:r>
              <a:rPr lang="en-US" sz="1200" dirty="0"/>
              <a:t>Statistically generated realizations allow separation of signal and noise at the local level.</a:t>
            </a:r>
          </a:p>
        </p:txBody>
      </p:sp>
      <p:sp>
        <p:nvSpPr>
          <p:cNvPr id="35" name="TextBox 34"/>
          <p:cNvSpPr txBox="1"/>
          <p:nvPr/>
        </p:nvSpPr>
        <p:spPr>
          <a:xfrm>
            <a:off x="1148681" y="3732905"/>
            <a:ext cx="1053000" cy="415498"/>
          </a:xfrm>
          <a:prstGeom prst="rect">
            <a:avLst/>
          </a:prstGeom>
          <a:noFill/>
        </p:spPr>
        <p:txBody>
          <a:bodyPr wrap="square" rtlCol="0">
            <a:spAutoFit/>
          </a:bodyPr>
          <a:lstStyle/>
          <a:p>
            <a:pPr algn="r"/>
            <a:r>
              <a:rPr lang="en-US" sz="1050" dirty="0"/>
              <a:t>domestic violence calls</a:t>
            </a:r>
          </a:p>
        </p:txBody>
      </p:sp>
      <p:sp>
        <p:nvSpPr>
          <p:cNvPr id="57" name="TextBox 56"/>
          <p:cNvSpPr txBox="1"/>
          <p:nvPr/>
        </p:nvSpPr>
        <p:spPr>
          <a:xfrm>
            <a:off x="1244379" y="2476733"/>
            <a:ext cx="957313" cy="253916"/>
          </a:xfrm>
          <a:prstGeom prst="rect">
            <a:avLst/>
          </a:prstGeom>
          <a:noFill/>
        </p:spPr>
        <p:txBody>
          <a:bodyPr wrap="none" rtlCol="0">
            <a:spAutoFit/>
          </a:bodyPr>
          <a:lstStyle/>
          <a:p>
            <a:r>
              <a:rPr lang="en-US" sz="1050"/>
              <a:t>demographics</a:t>
            </a:r>
            <a:endParaRPr lang="en-US" sz="1050" dirty="0"/>
          </a:p>
        </p:txBody>
      </p:sp>
      <p:sp>
        <p:nvSpPr>
          <p:cNvPr id="58" name="TextBox 57"/>
          <p:cNvSpPr txBox="1"/>
          <p:nvPr/>
        </p:nvSpPr>
        <p:spPr>
          <a:xfrm>
            <a:off x="1248391" y="1033060"/>
            <a:ext cx="914033" cy="253916"/>
          </a:xfrm>
          <a:prstGeom prst="rect">
            <a:avLst/>
          </a:prstGeom>
          <a:noFill/>
        </p:spPr>
        <p:txBody>
          <a:bodyPr wrap="none" rtlCol="0">
            <a:spAutoFit/>
          </a:bodyPr>
          <a:lstStyle/>
          <a:p>
            <a:r>
              <a:rPr lang="en-US" sz="1050" dirty="0"/>
              <a:t>housing units</a:t>
            </a:r>
          </a:p>
        </p:txBody>
      </p:sp>
      <p:grpSp>
        <p:nvGrpSpPr>
          <p:cNvPr id="14" name="Group 13">
            <a:extLst>
              <a:ext uri="{FF2B5EF4-FFF2-40B4-BE49-F238E27FC236}">
                <a16:creationId xmlns:a16="http://schemas.microsoft.com/office/drawing/2014/main" id="{6D762569-A015-4A4A-93C5-D610B6FEB1BD}"/>
              </a:ext>
            </a:extLst>
          </p:cNvPr>
          <p:cNvGrpSpPr/>
          <p:nvPr/>
        </p:nvGrpSpPr>
        <p:grpSpPr>
          <a:xfrm>
            <a:off x="6099337" y="3181369"/>
            <a:ext cx="3044665" cy="1429301"/>
            <a:chOff x="6099336" y="3181368"/>
            <a:chExt cx="3044665" cy="1429301"/>
          </a:xfrm>
        </p:grpSpPr>
        <p:pic>
          <p:nvPicPr>
            <p:cNvPr id="55" name="Picture 54" descr="nbhdInf.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9336" y="3181368"/>
              <a:ext cx="3044665" cy="1429301"/>
            </a:xfrm>
            <a:prstGeom prst="rect">
              <a:avLst/>
            </a:prstGeom>
          </p:spPr>
        </p:pic>
        <p:sp>
          <p:nvSpPr>
            <p:cNvPr id="59" name="TextBox 58">
              <a:extLst>
                <a:ext uri="{FF2B5EF4-FFF2-40B4-BE49-F238E27FC236}">
                  <a16:creationId xmlns:a16="http://schemas.microsoft.com/office/drawing/2014/main" id="{530CF69D-D445-6044-BE68-952DEC04AB94}"/>
                </a:ext>
              </a:extLst>
            </p:cNvPr>
            <p:cNvSpPr txBox="1"/>
            <p:nvPr/>
          </p:nvSpPr>
          <p:spPr>
            <a:xfrm rot="16200000">
              <a:off x="7534855" y="3600153"/>
              <a:ext cx="511679" cy="230832"/>
            </a:xfrm>
            <a:prstGeom prst="rect">
              <a:avLst/>
            </a:prstGeom>
            <a:solidFill>
              <a:schemeClr val="bg1"/>
            </a:solidFill>
          </p:spPr>
          <p:txBody>
            <a:bodyPr wrap="none" rtlCol="0">
              <a:spAutoFit/>
            </a:bodyPr>
            <a:lstStyle/>
            <a:p>
              <a:r>
                <a:rPr lang="en-US" sz="900" dirty="0">
                  <a:latin typeface="Arial" panose="020B0604020202020204" pitchFamily="34" charset="0"/>
                  <a:ea typeface="Helvetica Light" charset="0"/>
                  <a:cs typeface="Arial" panose="020B0604020202020204" pitchFamily="34" charset="0"/>
                </a:rPr>
                <a:t>P(call)</a:t>
              </a:r>
            </a:p>
          </p:txBody>
        </p:sp>
      </p:grpSp>
      <p:sp>
        <p:nvSpPr>
          <p:cNvPr id="61" name="TextBox 60">
            <a:extLst>
              <a:ext uri="{FF2B5EF4-FFF2-40B4-BE49-F238E27FC236}">
                <a16:creationId xmlns:a16="http://schemas.microsoft.com/office/drawing/2014/main" id="{89F280CC-F985-4C44-9818-7253E6BAFC78}"/>
              </a:ext>
            </a:extLst>
          </p:cNvPr>
          <p:cNvSpPr txBox="1"/>
          <p:nvPr/>
        </p:nvSpPr>
        <p:spPr>
          <a:xfrm rot="16200000">
            <a:off x="6033585" y="3600153"/>
            <a:ext cx="511679" cy="230832"/>
          </a:xfrm>
          <a:prstGeom prst="rect">
            <a:avLst/>
          </a:prstGeom>
          <a:solidFill>
            <a:schemeClr val="bg1"/>
          </a:solidFill>
        </p:spPr>
        <p:txBody>
          <a:bodyPr wrap="none" rtlCol="0">
            <a:spAutoFit/>
          </a:bodyPr>
          <a:lstStyle/>
          <a:p>
            <a:r>
              <a:rPr lang="en-US" sz="900" dirty="0">
                <a:latin typeface="Arial" panose="020B0604020202020204" pitchFamily="34" charset="0"/>
                <a:ea typeface="Helvetica Light" charset="0"/>
                <a:cs typeface="Arial" panose="020B0604020202020204" pitchFamily="34" charset="0"/>
              </a:rPr>
              <a:t>P(call)</a:t>
            </a:r>
          </a:p>
        </p:txBody>
      </p:sp>
      <p:sp>
        <p:nvSpPr>
          <p:cNvPr id="62" name="TextBox 61">
            <a:extLst>
              <a:ext uri="{FF2B5EF4-FFF2-40B4-BE49-F238E27FC236}">
                <a16:creationId xmlns:a16="http://schemas.microsoft.com/office/drawing/2014/main" id="{01A099B2-1430-1D4E-BA29-3DB4AB7CEB3C}"/>
              </a:ext>
            </a:extLst>
          </p:cNvPr>
          <p:cNvSpPr txBox="1"/>
          <p:nvPr/>
        </p:nvSpPr>
        <p:spPr>
          <a:xfrm>
            <a:off x="8174764" y="4290055"/>
            <a:ext cx="574196" cy="338554"/>
          </a:xfrm>
          <a:prstGeom prst="rect">
            <a:avLst/>
          </a:prstGeom>
          <a:solidFill>
            <a:schemeClr val="bg1"/>
          </a:solidFill>
        </p:spPr>
        <p:txBody>
          <a:bodyPr wrap="none" rtlCol="0">
            <a:spAutoFit/>
          </a:bodyPr>
          <a:lstStyle/>
          <a:p>
            <a:pPr algn="ctr"/>
            <a:r>
              <a:rPr lang="en-US" sz="800" dirty="0">
                <a:latin typeface="Arial" panose="020B0604020202020204" pitchFamily="34" charset="0"/>
                <a:ea typeface="Helvetica Light" charset="0"/>
                <a:cs typeface="Arial" panose="020B0604020202020204" pitchFamily="34" charset="0"/>
              </a:rPr>
              <a:t>local</a:t>
            </a:r>
          </a:p>
          <a:p>
            <a:pPr algn="ctr"/>
            <a:r>
              <a:rPr lang="en-US" sz="800" dirty="0">
                <a:latin typeface="Arial" panose="020B0604020202020204" pitchFamily="34" charset="0"/>
                <a:ea typeface="Helvetica Light" charset="0"/>
                <a:cs typeface="Arial" panose="020B0604020202020204" pitchFamily="34" charset="0"/>
              </a:rPr>
              <a:t>indicator</a:t>
            </a:r>
          </a:p>
        </p:txBody>
      </p:sp>
    </p:spTree>
    <p:extLst>
      <p:ext uri="{BB962C8B-B14F-4D97-AF65-F5344CB8AC3E}">
        <p14:creationId xmlns:p14="http://schemas.microsoft.com/office/powerpoint/2010/main" val="65561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6926030" y="1684716"/>
            <a:ext cx="1016555" cy="1001752"/>
            <a:chOff x="7908325" y="1905321"/>
            <a:chExt cx="1355407" cy="1335669"/>
          </a:xfrm>
        </p:grpSpPr>
        <p:pic>
          <p:nvPicPr>
            <p:cNvPr id="45" name="Picture 44"/>
            <p:cNvPicPr>
              <a:picLocks noChangeAspect="1"/>
            </p:cNvPicPr>
            <p:nvPr/>
          </p:nvPicPr>
          <p:blipFill rotWithShape="1">
            <a:blip r:embed="rId2">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6" name="Right Triangle 45"/>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2" name="Title 1"/>
          <p:cNvSpPr>
            <a:spLocks noGrp="1"/>
          </p:cNvSpPr>
          <p:nvPr>
            <p:ph type="title"/>
          </p:nvPr>
        </p:nvSpPr>
        <p:spPr>
          <a:xfrm>
            <a:off x="-11243" y="6821"/>
            <a:ext cx="9198793" cy="715344"/>
          </a:xfrm>
        </p:spPr>
        <p:txBody>
          <a:bodyPr>
            <a:noAutofit/>
          </a:bodyPr>
          <a:lstStyle/>
          <a:p>
            <a:pPr algn="ctr"/>
            <a:r>
              <a:rPr lang="en-US" sz="2400" dirty="0"/>
              <a:t>Combining local data sources with a probabilistic representation of the local community</a:t>
            </a:r>
          </a:p>
        </p:txBody>
      </p:sp>
      <p:sp>
        <p:nvSpPr>
          <p:cNvPr id="10" name="TextBox 9"/>
          <p:cNvSpPr txBox="1"/>
          <p:nvPr/>
        </p:nvSpPr>
        <p:spPr>
          <a:xfrm rot="16200000">
            <a:off x="-1613781" y="2682058"/>
            <a:ext cx="4009739" cy="300082"/>
          </a:xfrm>
          <a:prstGeom prst="rect">
            <a:avLst/>
          </a:prstGeom>
          <a:noFill/>
        </p:spPr>
        <p:txBody>
          <a:bodyPr wrap="square" rtlCol="0">
            <a:spAutoFit/>
          </a:bodyPr>
          <a:lstStyle/>
          <a:p>
            <a:r>
              <a:rPr lang="en-US" sz="1350" dirty="0"/>
              <a:t>Multiple data sources at various levels of aggregation.</a:t>
            </a:r>
          </a:p>
        </p:txBody>
      </p:sp>
      <p:sp>
        <p:nvSpPr>
          <p:cNvPr id="13" name="Right Arrow 12"/>
          <p:cNvSpPr/>
          <p:nvPr/>
        </p:nvSpPr>
        <p:spPr>
          <a:xfrm>
            <a:off x="2465827" y="2756794"/>
            <a:ext cx="3217281" cy="328159"/>
          </a:xfrm>
          <a:prstGeom prst="rightArrow">
            <a:avLst/>
          </a:prstGeom>
          <a:solidFill>
            <a:schemeClr val="tx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Title 2"/>
          <p:cNvSpPr txBox="1">
            <a:spLocks/>
          </p:cNvSpPr>
          <p:nvPr/>
        </p:nvSpPr>
        <p:spPr>
          <a:xfrm>
            <a:off x="5891222" y="821749"/>
            <a:ext cx="3185742" cy="704343"/>
          </a:xfrm>
          <a:prstGeom prst="rect">
            <a:avLst/>
          </a:prstGeom>
        </p:spPr>
        <p:txBody>
          <a:bodyPr vert="horz" lIns="68580" tIns="34290" rIns="68580" bIns="34290" rtlCol="0" anchor="ctr" anchorCtr="0">
            <a:noAutofit/>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sz="1350" b="0" dirty="0">
                <a:solidFill>
                  <a:schemeClr val="tx1"/>
                </a:solidFill>
                <a:latin typeface="+mn-lt"/>
              </a:rPr>
              <a:t>Posterior Realizations</a:t>
            </a:r>
          </a:p>
          <a:p>
            <a:pPr marL="257175" indent="-257175">
              <a:lnSpc>
                <a:spcPct val="100000"/>
              </a:lnSpc>
              <a:buFont typeface="Arial"/>
              <a:buChar char="•"/>
            </a:pPr>
            <a:r>
              <a:rPr lang="en-US" sz="1350" b="0" dirty="0">
                <a:solidFill>
                  <a:schemeClr val="tx1"/>
                </a:solidFill>
                <a:latin typeface="+mn-lt"/>
              </a:rPr>
              <a:t>incorporate information and uncertainty in data combination</a:t>
            </a:r>
          </a:p>
        </p:txBody>
      </p:sp>
      <p:grpSp>
        <p:nvGrpSpPr>
          <p:cNvPr id="5" name="Group 4"/>
          <p:cNvGrpSpPr/>
          <p:nvPr/>
        </p:nvGrpSpPr>
        <p:grpSpPr>
          <a:xfrm>
            <a:off x="649098" y="969150"/>
            <a:ext cx="1472070" cy="3856204"/>
            <a:chOff x="652003" y="1307697"/>
            <a:chExt cx="1962760" cy="5141605"/>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987" t="11237" r="10427" b="13624"/>
            <a:stretch/>
          </p:blipFill>
          <p:spPr>
            <a:xfrm>
              <a:off x="652003" y="3208630"/>
              <a:ext cx="1791724" cy="1804992"/>
            </a:xfrm>
            <a:prstGeom prst="rect">
              <a:avLst/>
            </a:prstGeom>
          </p:spPr>
        </p:pic>
        <p:grpSp>
          <p:nvGrpSpPr>
            <p:cNvPr id="4" name="Group 3"/>
            <p:cNvGrpSpPr/>
            <p:nvPr/>
          </p:nvGrpSpPr>
          <p:grpSpPr>
            <a:xfrm>
              <a:off x="715363" y="1307697"/>
              <a:ext cx="1899400" cy="1957890"/>
              <a:chOff x="715363" y="1307697"/>
              <a:chExt cx="2535522" cy="2613472"/>
            </a:xfrm>
          </p:grpSpPr>
          <p:pic>
            <p:nvPicPr>
              <p:cNvPr id="6" name="Picture 5" descr="CL_value.png"/>
              <p:cNvPicPr>
                <a:picLocks noChangeAspect="1"/>
              </p:cNvPicPr>
              <p:nvPr/>
            </p:nvPicPr>
            <p:blipFill rotWithShape="1">
              <a:blip r:embed="rId4">
                <a:extLst>
                  <a:ext uri="{28A0092B-C50C-407E-A947-70E740481C1C}">
                    <a14:useLocalDpi xmlns:a14="http://schemas.microsoft.com/office/drawing/2010/main" val="0"/>
                  </a:ext>
                </a:extLst>
              </a:blip>
              <a:srcRect l="11584" t="7730" r="8179" b="9566"/>
              <a:stretch/>
            </p:blipFill>
            <p:spPr>
              <a:xfrm>
                <a:off x="715363" y="1307697"/>
                <a:ext cx="2535522" cy="2613472"/>
              </a:xfrm>
              <a:prstGeom prst="rect">
                <a:avLst/>
              </a:prstGeom>
              <a:noFill/>
              <a:ln>
                <a:noFill/>
              </a:ln>
            </p:spPr>
          </p:pic>
          <p:sp>
            <p:nvSpPr>
              <p:cNvPr id="3" name="Right Triangle 2"/>
              <p:cNvSpPr/>
              <p:nvPr/>
            </p:nvSpPr>
            <p:spPr>
              <a:xfrm>
                <a:off x="779096" y="2390495"/>
                <a:ext cx="1462130" cy="1483388"/>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38" name="Right Triangle 37"/>
            <p:cNvSpPr/>
            <p:nvPr/>
          </p:nvSpPr>
          <p:spPr>
            <a:xfrm>
              <a:off x="734074" y="3968102"/>
              <a:ext cx="1095305" cy="1111284"/>
            </a:xfrm>
            <a:prstGeom prst="rtTriangle">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4" name="Oval 33"/>
            <p:cNvSpPr>
              <a:spLocks noChangeAspect="1"/>
            </p:cNvSpPr>
            <p:nvPr/>
          </p:nvSpPr>
          <p:spPr>
            <a:xfrm>
              <a:off x="1625584" y="6394961"/>
              <a:ext cx="56050" cy="54341"/>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9" name="Right Brace 38"/>
          <p:cNvSpPr/>
          <p:nvPr/>
        </p:nvSpPr>
        <p:spPr>
          <a:xfrm>
            <a:off x="2121169" y="992483"/>
            <a:ext cx="260891" cy="3977933"/>
          </a:xfrm>
          <a:prstGeom prst="rightBrace">
            <a:avLst>
              <a:gd name="adj1" fmla="val 8333"/>
              <a:gd name="adj2" fmla="val 48276"/>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TextBox 39"/>
          <p:cNvSpPr txBox="1"/>
          <p:nvPr/>
        </p:nvSpPr>
        <p:spPr>
          <a:xfrm>
            <a:off x="2305261" y="998002"/>
            <a:ext cx="3593965" cy="1546577"/>
          </a:xfrm>
          <a:prstGeom prst="rect">
            <a:avLst/>
          </a:prstGeom>
          <a:noFill/>
        </p:spPr>
        <p:txBody>
          <a:bodyPr wrap="square" rtlCol="0">
            <a:spAutoFit/>
          </a:bodyPr>
          <a:lstStyle/>
          <a:p>
            <a:r>
              <a:rPr lang="en-US" sz="1350" dirty="0"/>
              <a:t>Combine using state of the art concepts from:</a:t>
            </a:r>
          </a:p>
          <a:p>
            <a:pPr marL="214313" indent="-214313">
              <a:buFont typeface="Arial"/>
              <a:buChar char="•"/>
            </a:pPr>
            <a:r>
              <a:rPr lang="en-US" sz="1350" dirty="0"/>
              <a:t>Multiple Imputation </a:t>
            </a:r>
          </a:p>
          <a:p>
            <a:pPr marL="214313" indent="-214313">
              <a:buFont typeface="Arial"/>
              <a:buChar char="•"/>
            </a:pPr>
            <a:r>
              <a:rPr lang="en-US" sz="1350" dirty="0"/>
              <a:t>Synthetic population generation</a:t>
            </a:r>
          </a:p>
          <a:p>
            <a:pPr marL="214313" indent="-214313">
              <a:buFont typeface="Arial"/>
              <a:buChar char="•"/>
            </a:pPr>
            <a:r>
              <a:rPr lang="en-US" sz="1350" dirty="0"/>
              <a:t>Bayesian Computation</a:t>
            </a:r>
          </a:p>
          <a:p>
            <a:r>
              <a:rPr lang="en-US" sz="1350" dirty="0"/>
              <a:t>Generate plausible fine scale configurations of the population/system for prediction and quantifying uncertainty.</a:t>
            </a:r>
          </a:p>
        </p:txBody>
      </p:sp>
      <p:sp>
        <p:nvSpPr>
          <p:cNvPr id="41" name="TextBox 40"/>
          <p:cNvSpPr txBox="1"/>
          <p:nvPr/>
        </p:nvSpPr>
        <p:spPr>
          <a:xfrm>
            <a:off x="2385305" y="3385407"/>
            <a:ext cx="3730039" cy="1234953"/>
          </a:xfrm>
          <a:prstGeom prst="rect">
            <a:avLst/>
          </a:prstGeom>
          <a:noFill/>
        </p:spPr>
        <p:txBody>
          <a:bodyPr wrap="square" rtlCol="0">
            <a:spAutoFit/>
          </a:bodyPr>
          <a:lstStyle/>
          <a:p>
            <a:r>
              <a:rPr lang="en-US" sz="825" b="1" dirty="0"/>
              <a:t>References:</a:t>
            </a:r>
          </a:p>
          <a:p>
            <a:pPr marL="214313" indent="-214313">
              <a:buFont typeface="Arial"/>
              <a:buChar char="•"/>
            </a:pPr>
            <a:r>
              <a:rPr lang="en-US" sz="825" dirty="0"/>
              <a:t>Reiter, J. P., &amp; </a:t>
            </a:r>
            <a:r>
              <a:rPr lang="en-US" sz="825" dirty="0" err="1"/>
              <a:t>Raghunathan</a:t>
            </a:r>
            <a:r>
              <a:rPr lang="en-US" sz="825" dirty="0"/>
              <a:t>, T. E. (2007). The multiple adaptations of multiple imputation. </a:t>
            </a:r>
            <a:r>
              <a:rPr lang="en-US" sz="825" i="1" dirty="0"/>
              <a:t>Journal of the American Statistical Association</a:t>
            </a:r>
            <a:r>
              <a:rPr lang="en-US" sz="825" dirty="0"/>
              <a:t> </a:t>
            </a:r>
          </a:p>
          <a:p>
            <a:pPr marL="214313" indent="-214313">
              <a:buFont typeface="Arial"/>
              <a:buChar char="•"/>
            </a:pPr>
            <a:r>
              <a:rPr lang="en-US" sz="825" dirty="0" err="1"/>
              <a:t>Buuren</a:t>
            </a:r>
            <a:r>
              <a:rPr lang="en-US" sz="825" dirty="0"/>
              <a:t>, S., &amp; </a:t>
            </a:r>
            <a:r>
              <a:rPr lang="en-US" sz="825" dirty="0" err="1"/>
              <a:t>Groothuis-Oudshoorn</a:t>
            </a:r>
            <a:r>
              <a:rPr lang="en-US" sz="825" dirty="0"/>
              <a:t>, K. (2011). MICE: Multivariate imputation by chained equations in R. </a:t>
            </a:r>
            <a:r>
              <a:rPr lang="en-US" sz="825" i="1" dirty="0"/>
              <a:t>Journal of Statistical Software</a:t>
            </a:r>
          </a:p>
          <a:p>
            <a:pPr marL="214313" indent="-214313">
              <a:buFont typeface="Arial"/>
              <a:buChar char="•"/>
            </a:pPr>
            <a:r>
              <a:rPr lang="en-US" sz="825" dirty="0"/>
              <a:t>Beckman, R. J., </a:t>
            </a:r>
            <a:r>
              <a:rPr lang="en-US" sz="825" dirty="0" err="1"/>
              <a:t>Baggerly</a:t>
            </a:r>
            <a:r>
              <a:rPr lang="en-US" sz="825" dirty="0"/>
              <a:t>, K. A., &amp; McKay, M. D. (1996). Creating synthetic baseline populations. </a:t>
            </a:r>
            <a:r>
              <a:rPr lang="en-US" sz="825" i="1" dirty="0"/>
              <a:t>Transportation Research Part A: Policy and Practice</a:t>
            </a:r>
            <a:r>
              <a:rPr lang="en-US" sz="825" dirty="0"/>
              <a:t> </a:t>
            </a:r>
          </a:p>
          <a:p>
            <a:pPr marL="214313" indent="-214313">
              <a:buFont typeface="Arial"/>
              <a:buChar char="•"/>
            </a:pPr>
            <a:r>
              <a:rPr lang="en-US" sz="825" dirty="0" err="1"/>
              <a:t>Besag</a:t>
            </a:r>
            <a:r>
              <a:rPr lang="en-US" sz="825" dirty="0"/>
              <a:t>, J., Green, P., Higdon, D., &amp; </a:t>
            </a:r>
            <a:r>
              <a:rPr lang="en-US" sz="825" dirty="0" err="1"/>
              <a:t>Mengersen</a:t>
            </a:r>
            <a:r>
              <a:rPr lang="en-US" sz="825" dirty="0"/>
              <a:t>, K. (1995). Bayesian computation and stochastic systems. </a:t>
            </a:r>
            <a:r>
              <a:rPr lang="en-US" sz="825" i="1" dirty="0"/>
              <a:t>Statistical Science</a:t>
            </a:r>
            <a:r>
              <a:rPr lang="en-US" sz="825" dirty="0"/>
              <a:t> </a:t>
            </a:r>
          </a:p>
        </p:txBody>
      </p:sp>
      <p:grpSp>
        <p:nvGrpSpPr>
          <p:cNvPr id="43" name="Group 42"/>
          <p:cNvGrpSpPr/>
          <p:nvPr/>
        </p:nvGrpSpPr>
        <p:grpSpPr>
          <a:xfrm>
            <a:off x="5907232" y="1674466"/>
            <a:ext cx="1016555" cy="1001752"/>
            <a:chOff x="7908325" y="1905321"/>
            <a:chExt cx="1355407" cy="1335669"/>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2" name="Right Triangle 41"/>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grpSp>
        <p:nvGrpSpPr>
          <p:cNvPr id="47" name="Group 46"/>
          <p:cNvGrpSpPr/>
          <p:nvPr/>
        </p:nvGrpSpPr>
        <p:grpSpPr>
          <a:xfrm>
            <a:off x="8056882" y="1646942"/>
            <a:ext cx="1016555" cy="1001752"/>
            <a:chOff x="7908325" y="1905321"/>
            <a:chExt cx="1355407" cy="1335669"/>
          </a:xfrm>
        </p:grpSpPr>
        <p:pic>
          <p:nvPicPr>
            <p:cNvPr id="48" name="Picture 47"/>
            <p:cNvPicPr>
              <a:picLocks noChangeAspect="1"/>
            </p:cNvPicPr>
            <p:nvPr/>
          </p:nvPicPr>
          <p:blipFill rotWithShape="1">
            <a:blip r:embed="rId2">
              <a:extLst>
                <a:ext uri="{28A0092B-C50C-407E-A947-70E740481C1C}">
                  <a14:useLocalDpi xmlns:a14="http://schemas.microsoft.com/office/drawing/2010/main" val="0"/>
                </a:ext>
              </a:extLst>
            </a:blip>
            <a:srcRect l="11965" t="9972" r="8079" b="11216"/>
            <a:stretch/>
          </p:blipFill>
          <p:spPr>
            <a:xfrm>
              <a:off x="7908685" y="1905321"/>
              <a:ext cx="1355047" cy="1335669"/>
            </a:xfrm>
            <a:prstGeom prst="rect">
              <a:avLst/>
            </a:prstGeom>
          </p:spPr>
        </p:pic>
        <p:sp>
          <p:nvSpPr>
            <p:cNvPr id="49" name="Right Triangle 48"/>
            <p:cNvSpPr/>
            <p:nvPr/>
          </p:nvSpPr>
          <p:spPr>
            <a:xfrm>
              <a:off x="7908325" y="2433183"/>
              <a:ext cx="800438" cy="800389"/>
            </a:xfrm>
            <a:prstGeom prst="rtTriangle">
              <a:avLst/>
            </a:prstGeom>
            <a:solidFill>
              <a:schemeClr val="bg1"/>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
        <p:nvSpPr>
          <p:cNvPr id="50" name="TextBox 49"/>
          <p:cNvSpPr txBox="1"/>
          <p:nvPr/>
        </p:nvSpPr>
        <p:spPr>
          <a:xfrm>
            <a:off x="6131353" y="2694659"/>
            <a:ext cx="715260"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1</a:t>
            </a:r>
          </a:p>
        </p:txBody>
      </p:sp>
      <p:sp>
        <p:nvSpPr>
          <p:cNvPr id="51" name="TextBox 50"/>
          <p:cNvSpPr txBox="1"/>
          <p:nvPr/>
        </p:nvSpPr>
        <p:spPr>
          <a:xfrm>
            <a:off x="7190169" y="2696905"/>
            <a:ext cx="715260"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2</a:t>
            </a:r>
          </a:p>
        </p:txBody>
      </p:sp>
      <p:sp>
        <p:nvSpPr>
          <p:cNvPr id="52" name="TextBox 51"/>
          <p:cNvSpPr txBox="1"/>
          <p:nvPr/>
        </p:nvSpPr>
        <p:spPr>
          <a:xfrm>
            <a:off x="8256996" y="2691146"/>
            <a:ext cx="713657" cy="219291"/>
          </a:xfrm>
          <a:prstGeom prst="rect">
            <a:avLst/>
          </a:prstGeom>
          <a:noFill/>
        </p:spPr>
        <p:txBody>
          <a:bodyPr wrap="none" rtlCol="0">
            <a:spAutoFit/>
          </a:bodyPr>
          <a:lstStyle/>
          <a:p>
            <a:pPr>
              <a:spcAft>
                <a:spcPts val="450"/>
              </a:spcAft>
            </a:pPr>
            <a:r>
              <a:rPr lang="en-US" sz="825" dirty="0">
                <a:ea typeface="Verdana" pitchFamily="34" charset="0"/>
                <a:cs typeface="Verdana" pitchFamily="34" charset="0"/>
              </a:rPr>
              <a:t>realization T</a:t>
            </a:r>
          </a:p>
        </p:txBody>
      </p:sp>
      <p:sp>
        <p:nvSpPr>
          <p:cNvPr id="53" name="TextBox 52"/>
          <p:cNvSpPr txBox="1"/>
          <p:nvPr/>
        </p:nvSpPr>
        <p:spPr>
          <a:xfrm>
            <a:off x="7952824" y="2691146"/>
            <a:ext cx="328936" cy="219291"/>
          </a:xfrm>
          <a:prstGeom prst="rect">
            <a:avLst/>
          </a:prstGeom>
          <a:noFill/>
        </p:spPr>
        <p:txBody>
          <a:bodyPr wrap="none" rtlCol="0">
            <a:spAutoFit/>
          </a:bodyPr>
          <a:lstStyle/>
          <a:p>
            <a:pPr>
              <a:spcAft>
                <a:spcPts val="450"/>
              </a:spcAft>
            </a:pPr>
            <a:r>
              <a:rPr lang="en-US" sz="825" dirty="0">
                <a:latin typeface="Wingdings"/>
                <a:ea typeface="Wingdings"/>
                <a:cs typeface="Wingdings"/>
                <a:sym typeface="Wingdings"/>
              </a:rPr>
              <a:t></a:t>
            </a:r>
            <a:endParaRPr lang="en-US" sz="825" dirty="0">
              <a:ea typeface="Verdana" pitchFamily="34" charset="0"/>
              <a:cs typeface="Verdana" pitchFamily="34" charset="0"/>
            </a:endParaRPr>
          </a:p>
        </p:txBody>
      </p:sp>
      <p:sp>
        <p:nvSpPr>
          <p:cNvPr id="54" name="Right Brace 53"/>
          <p:cNvSpPr/>
          <p:nvPr/>
        </p:nvSpPr>
        <p:spPr>
          <a:xfrm rot="5400000">
            <a:off x="7482272" y="1623228"/>
            <a:ext cx="192741" cy="2926598"/>
          </a:xfrm>
          <a:prstGeom prst="rightBrac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pic>
        <p:nvPicPr>
          <p:cNvPr id="55" name="Picture 54" descr="nbhdInf.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336" y="3181368"/>
            <a:ext cx="3044665" cy="1429301"/>
          </a:xfrm>
          <a:prstGeom prst="rect">
            <a:avLst/>
          </a:prstGeom>
        </p:spPr>
      </p:pic>
      <p:sp>
        <p:nvSpPr>
          <p:cNvPr id="56" name="TextBox 55"/>
          <p:cNvSpPr txBox="1"/>
          <p:nvPr/>
        </p:nvSpPr>
        <p:spPr>
          <a:xfrm>
            <a:off x="2318024" y="3235818"/>
            <a:ext cx="3813329" cy="1546577"/>
          </a:xfrm>
          <a:prstGeom prst="rect">
            <a:avLst/>
          </a:prstGeom>
          <a:solidFill>
            <a:schemeClr val="bg1"/>
          </a:solidFill>
        </p:spPr>
        <p:txBody>
          <a:bodyPr wrap="square" rtlCol="0">
            <a:spAutoFit/>
          </a:bodyPr>
          <a:lstStyle/>
          <a:p>
            <a:r>
              <a:rPr lang="en-US" sz="1350" dirty="0"/>
              <a:t>Local data sources relevant to home and recreation safety among elderly include:</a:t>
            </a:r>
          </a:p>
          <a:p>
            <a:pPr marL="214313" indent="-214313">
              <a:buFont typeface="Arial"/>
              <a:buChar char="•"/>
            </a:pPr>
            <a:r>
              <a:rPr lang="en-US" sz="1350" dirty="0"/>
              <a:t>Real estate tax records</a:t>
            </a:r>
          </a:p>
          <a:p>
            <a:pPr marL="214313" indent="-214313">
              <a:buFont typeface="Arial"/>
              <a:buChar char="•"/>
            </a:pPr>
            <a:r>
              <a:rPr lang="en-US" sz="1350" dirty="0"/>
              <a:t>Demographics (e.g. American Community Survey)</a:t>
            </a:r>
          </a:p>
          <a:p>
            <a:pPr marL="214313" indent="-214313">
              <a:buFont typeface="Arial"/>
              <a:buChar char="•"/>
            </a:pPr>
            <a:r>
              <a:rPr lang="en-US" sz="1350" dirty="0"/>
              <a:t>Local EMS Medical Responses</a:t>
            </a:r>
          </a:p>
          <a:p>
            <a:pPr marL="214313" indent="-214313">
              <a:buFont typeface="Arial"/>
              <a:buChar char="•"/>
            </a:pPr>
            <a:r>
              <a:rPr lang="en-US" sz="1350" dirty="0"/>
              <a:t>Location and usage of recreation facilities</a:t>
            </a:r>
          </a:p>
        </p:txBody>
      </p:sp>
      <p:sp>
        <p:nvSpPr>
          <p:cNvPr id="11" name="TextBox 10"/>
          <p:cNvSpPr txBox="1"/>
          <p:nvPr/>
        </p:nvSpPr>
        <p:spPr>
          <a:xfrm>
            <a:off x="5902573" y="4608163"/>
            <a:ext cx="3296220" cy="461665"/>
          </a:xfrm>
          <a:prstGeom prst="rect">
            <a:avLst/>
          </a:prstGeom>
          <a:noFill/>
        </p:spPr>
        <p:txBody>
          <a:bodyPr wrap="square" rtlCol="0">
            <a:spAutoFit/>
          </a:bodyPr>
          <a:lstStyle/>
          <a:p>
            <a:r>
              <a:rPr lang="en-US" sz="1200" dirty="0"/>
              <a:t>Statistically generated realizations allow separation of signal and noise at the local level.</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912" y="3686957"/>
            <a:ext cx="1455464" cy="1333083"/>
          </a:xfrm>
          <a:prstGeom prst="rect">
            <a:avLst/>
          </a:prstGeom>
        </p:spPr>
      </p:pic>
      <p:sp>
        <p:nvSpPr>
          <p:cNvPr id="35" name="TextBox 34"/>
          <p:cNvSpPr txBox="1"/>
          <p:nvPr/>
        </p:nvSpPr>
        <p:spPr>
          <a:xfrm>
            <a:off x="1338643" y="3732905"/>
            <a:ext cx="954107" cy="253916"/>
          </a:xfrm>
          <a:prstGeom prst="rect">
            <a:avLst/>
          </a:prstGeom>
          <a:noFill/>
        </p:spPr>
        <p:txBody>
          <a:bodyPr wrap="none" rtlCol="0">
            <a:spAutoFit/>
          </a:bodyPr>
          <a:lstStyle/>
          <a:p>
            <a:r>
              <a:rPr lang="en-US" sz="1050" dirty="0"/>
              <a:t>EMS incidents</a:t>
            </a:r>
          </a:p>
        </p:txBody>
      </p:sp>
      <p:sp>
        <p:nvSpPr>
          <p:cNvPr id="57" name="TextBox 56"/>
          <p:cNvSpPr txBox="1"/>
          <p:nvPr/>
        </p:nvSpPr>
        <p:spPr>
          <a:xfrm>
            <a:off x="1316296" y="2476732"/>
            <a:ext cx="957313" cy="253916"/>
          </a:xfrm>
          <a:prstGeom prst="rect">
            <a:avLst/>
          </a:prstGeom>
          <a:noFill/>
        </p:spPr>
        <p:txBody>
          <a:bodyPr wrap="none" rtlCol="0">
            <a:spAutoFit/>
          </a:bodyPr>
          <a:lstStyle/>
          <a:p>
            <a:r>
              <a:rPr lang="en-US" sz="1050"/>
              <a:t>demographics</a:t>
            </a:r>
            <a:endParaRPr lang="en-US" sz="1050" dirty="0"/>
          </a:p>
        </p:txBody>
      </p:sp>
      <p:sp>
        <p:nvSpPr>
          <p:cNvPr id="58" name="TextBox 57"/>
          <p:cNvSpPr txBox="1"/>
          <p:nvPr/>
        </p:nvSpPr>
        <p:spPr>
          <a:xfrm>
            <a:off x="1320309" y="1033059"/>
            <a:ext cx="914033" cy="253916"/>
          </a:xfrm>
          <a:prstGeom prst="rect">
            <a:avLst/>
          </a:prstGeom>
          <a:noFill/>
        </p:spPr>
        <p:txBody>
          <a:bodyPr wrap="none" rtlCol="0">
            <a:spAutoFit/>
          </a:bodyPr>
          <a:lstStyle/>
          <a:p>
            <a:r>
              <a:rPr lang="en-US" sz="1050" dirty="0"/>
              <a:t>housing units</a:t>
            </a:r>
          </a:p>
        </p:txBody>
      </p:sp>
    </p:spTree>
    <p:extLst>
      <p:ext uri="{BB962C8B-B14F-4D97-AF65-F5344CB8AC3E}">
        <p14:creationId xmlns:p14="http://schemas.microsoft.com/office/powerpoint/2010/main" val="2054681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691"/>
            <a:ext cx="8229600" cy="646776"/>
          </a:xfrm>
        </p:spPr>
        <p:txBody>
          <a:bodyPr/>
          <a:lstStyle/>
          <a:p>
            <a:r>
              <a:rPr lang="en-US" dirty="0"/>
              <a:t>Imputation Scheme</a:t>
            </a:r>
          </a:p>
        </p:txBody>
      </p:sp>
      <p:sp>
        <p:nvSpPr>
          <p:cNvPr id="3" name="Content Placeholder 2"/>
          <p:cNvSpPr>
            <a:spLocks noGrp="1"/>
          </p:cNvSpPr>
          <p:nvPr>
            <p:ph idx="1"/>
          </p:nvPr>
        </p:nvSpPr>
        <p:spPr>
          <a:xfrm>
            <a:off x="457200" y="738954"/>
            <a:ext cx="8229600" cy="4308872"/>
          </a:xfrm>
        </p:spPr>
        <p:txBody>
          <a:bodyPr>
            <a:noAutofit/>
          </a:bodyPr>
          <a:lstStyle/>
          <a:p>
            <a:pPr marL="338138" indent="0">
              <a:buNone/>
            </a:pPr>
            <a:r>
              <a:rPr lang="en-US" sz="2400" dirty="0"/>
              <a:t>Multivariate Imputation by Chained Equations (mice)</a:t>
            </a:r>
          </a:p>
          <a:p>
            <a:r>
              <a:rPr lang="en-US" sz="2000" dirty="0"/>
              <a:t>Each variable with missing data is modeled conditionally on other variables</a:t>
            </a:r>
          </a:p>
          <a:p>
            <a:r>
              <a:rPr lang="en-US" sz="2000" dirty="0"/>
              <a:t>Impute from each conditional distribution using Markov chain Monte Carlo methods; iterate until convergence</a:t>
            </a:r>
          </a:p>
          <a:p>
            <a:r>
              <a:rPr lang="en-US" sz="2400" dirty="0"/>
              <a:t>Advantages:</a:t>
            </a:r>
          </a:p>
          <a:p>
            <a:pPr lvl="1"/>
            <a:r>
              <a:rPr lang="en-US" sz="1800" dirty="0"/>
              <a:t>Natural framework for combining multiple partially observed data</a:t>
            </a:r>
          </a:p>
          <a:p>
            <a:pPr lvl="1"/>
            <a:r>
              <a:rPr lang="en-US" sz="1800" dirty="0"/>
              <a:t>Imputed draws are unique and not resampled from the PUMS (as in iterative proportional fitting)</a:t>
            </a:r>
          </a:p>
          <a:p>
            <a:pPr marL="338138" indent="0">
              <a:buNone/>
            </a:pPr>
            <a:endParaRPr lang="en-US" sz="1200" i="1" dirty="0"/>
          </a:p>
          <a:p>
            <a:pPr marL="338138" indent="0">
              <a:buNone/>
            </a:pPr>
            <a:r>
              <a:rPr lang="en-US" sz="1200" i="1" dirty="0"/>
              <a:t>van </a:t>
            </a:r>
            <a:r>
              <a:rPr lang="en-US" sz="1200" i="1" dirty="0" err="1"/>
              <a:t>Buuren</a:t>
            </a:r>
            <a:r>
              <a:rPr lang="en-US" sz="1200" i="1" dirty="0"/>
              <a:t> and </a:t>
            </a:r>
            <a:r>
              <a:rPr lang="en-US" sz="1200" i="1" dirty="0" err="1"/>
              <a:t>Groothuis-Oudshoorn</a:t>
            </a:r>
            <a:r>
              <a:rPr lang="en-US" sz="1200" i="1" dirty="0"/>
              <a:t>. "mice: Multivariate Imputation by Chained Equations in R."</a:t>
            </a:r>
          </a:p>
          <a:p>
            <a:pPr marL="338138" indent="0">
              <a:buNone/>
            </a:pPr>
            <a:endParaRPr lang="en-US" sz="2400" dirty="0"/>
          </a:p>
        </p:txBody>
      </p:sp>
    </p:spTree>
    <p:extLst>
      <p:ext uri="{BB962C8B-B14F-4D97-AF65-F5344CB8AC3E}">
        <p14:creationId xmlns:p14="http://schemas.microsoft.com/office/powerpoint/2010/main" val="1638245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atial-pop.pdf"/>
          <p:cNvPicPr>
            <a:picLocks noChangeAspect="1"/>
          </p:cNvPicPr>
          <p:nvPr/>
        </p:nvPicPr>
        <p:blipFill rotWithShape="1">
          <a:blip r:embed="rId2">
            <a:extLst>
              <a:ext uri="{28A0092B-C50C-407E-A947-70E740481C1C}">
                <a14:useLocalDpi xmlns:a14="http://schemas.microsoft.com/office/drawing/2010/main"/>
              </a:ext>
            </a:extLst>
          </a:blip>
          <a:srcRect r="50070"/>
          <a:stretch/>
        </p:blipFill>
        <p:spPr>
          <a:xfrm>
            <a:off x="4495800" y="952967"/>
            <a:ext cx="4633785" cy="3248177"/>
          </a:xfrm>
          <a:prstGeom prst="rect">
            <a:avLst/>
          </a:prstGeom>
        </p:spPr>
      </p:pic>
      <p:pic>
        <p:nvPicPr>
          <p:cNvPr id="12" name="Picture 11" descr="spatial-pop-prior.pdf"/>
          <p:cNvPicPr>
            <a:picLocks noChangeAspect="1"/>
          </p:cNvPicPr>
          <p:nvPr/>
        </p:nvPicPr>
        <p:blipFill rotWithShape="1">
          <a:blip r:embed="rId3">
            <a:extLst>
              <a:ext uri="{28A0092B-C50C-407E-A947-70E740481C1C}">
                <a14:useLocalDpi xmlns:a14="http://schemas.microsoft.com/office/drawing/2010/main"/>
              </a:ext>
            </a:extLst>
          </a:blip>
          <a:srcRect r="50070"/>
          <a:stretch/>
        </p:blipFill>
        <p:spPr>
          <a:xfrm>
            <a:off x="5663" y="941220"/>
            <a:ext cx="4642537" cy="3254312"/>
          </a:xfrm>
          <a:prstGeom prst="rect">
            <a:avLst/>
          </a:prstGeom>
        </p:spPr>
      </p:pic>
      <p:sp>
        <p:nvSpPr>
          <p:cNvPr id="14" name="TextBox 13"/>
          <p:cNvSpPr txBox="1"/>
          <p:nvPr/>
        </p:nvSpPr>
        <p:spPr>
          <a:xfrm>
            <a:off x="304800" y="4325855"/>
            <a:ext cx="4267200" cy="738664"/>
          </a:xfrm>
          <a:prstGeom prst="rect">
            <a:avLst/>
          </a:prstGeom>
          <a:noFill/>
        </p:spPr>
        <p:txBody>
          <a:bodyPr wrap="square" rtlCol="0">
            <a:spAutoFit/>
          </a:bodyPr>
          <a:lstStyle/>
          <a:p>
            <a:r>
              <a:rPr lang="en-US" sz="1400" dirty="0">
                <a:solidFill>
                  <a:prstClr val="black"/>
                </a:solidFill>
                <a:latin typeface="Helvetica Light" charset="0"/>
                <a:ea typeface="Helvetica Light" charset="0"/>
                <a:cs typeface="Helvetica Light" charset="0"/>
              </a:rPr>
              <a:t>The </a:t>
            </a:r>
            <a:r>
              <a:rPr lang="en-US" sz="1400" dirty="0">
                <a:latin typeface="Helvetica Light" charset="0"/>
                <a:ea typeface="Helvetica Light" charset="0"/>
                <a:cs typeface="Helvetica Light" charset="0"/>
              </a:rPr>
              <a:t>prior model </a:t>
            </a:r>
            <a:r>
              <a:rPr lang="en-US" sz="1400" dirty="0">
                <a:solidFill>
                  <a:prstClr val="black"/>
                </a:solidFill>
                <a:latin typeface="Helvetica Light" charset="0"/>
                <a:ea typeface="Helvetica Light" charset="0"/>
                <a:cs typeface="Helvetica Light" charset="0"/>
              </a:rPr>
              <a:t>for the spatial process specifies the spatial dependence and variability that is appropriate for this process. </a:t>
            </a:r>
          </a:p>
        </p:txBody>
      </p:sp>
      <p:sp>
        <p:nvSpPr>
          <p:cNvPr id="17" name="TextBox 16"/>
          <p:cNvSpPr txBox="1"/>
          <p:nvPr/>
        </p:nvSpPr>
        <p:spPr>
          <a:xfrm>
            <a:off x="4765878" y="4209948"/>
            <a:ext cx="4343399" cy="954107"/>
          </a:xfrm>
          <a:prstGeom prst="rect">
            <a:avLst/>
          </a:prstGeom>
          <a:noFill/>
        </p:spPr>
        <p:txBody>
          <a:bodyPr wrap="square" rtlCol="0">
            <a:spAutoFit/>
          </a:bodyPr>
          <a:lstStyle/>
          <a:p>
            <a:r>
              <a:rPr lang="en-US" sz="1400" dirty="0">
                <a:solidFill>
                  <a:prstClr val="black"/>
                </a:solidFill>
                <a:latin typeface="Helvetica Light" charset="0"/>
                <a:ea typeface="Helvetica Light" charset="0"/>
                <a:cs typeface="Helvetica Light" charset="0"/>
              </a:rPr>
              <a:t>Spatially linked data provide additional information about the spatial process: the average over spatial region 1; the value at location 2; and the average over spatial region 3. </a:t>
            </a:r>
          </a:p>
        </p:txBody>
      </p:sp>
      <p:sp>
        <p:nvSpPr>
          <p:cNvPr id="5" name="Title 4"/>
          <p:cNvSpPr>
            <a:spLocks noGrp="1"/>
          </p:cNvSpPr>
          <p:nvPr>
            <p:ph type="title"/>
          </p:nvPr>
        </p:nvSpPr>
        <p:spPr>
          <a:xfrm>
            <a:off x="0" y="80538"/>
            <a:ext cx="9109277" cy="857250"/>
          </a:xfrm>
        </p:spPr>
        <p:txBody>
          <a:bodyPr>
            <a:normAutofit fontScale="90000"/>
          </a:bodyPr>
          <a:lstStyle/>
          <a:p>
            <a:pPr>
              <a:lnSpc>
                <a:spcPct val="80000"/>
              </a:lnSpc>
            </a:pPr>
            <a:r>
              <a:rPr lang="en-US" dirty="0">
                <a:latin typeface="Raleway" charset="0"/>
                <a:ea typeface="Raleway" charset="0"/>
                <a:cs typeface="Raleway" charset="0"/>
              </a:rPr>
              <a:t>Spatial Models: </a:t>
            </a:r>
            <a:br>
              <a:rPr lang="en-US" dirty="0">
                <a:latin typeface="Raleway" charset="0"/>
                <a:ea typeface="Raleway" charset="0"/>
                <a:cs typeface="Raleway" charset="0"/>
              </a:rPr>
            </a:br>
            <a:r>
              <a:rPr lang="en-US" dirty="0">
                <a:latin typeface="Raleway" charset="0"/>
                <a:ea typeface="Raleway" charset="0"/>
                <a:cs typeface="Raleway" charset="0"/>
              </a:rPr>
              <a:t>Uncertainty &amp; Data at Different Levels of Aggregation</a:t>
            </a:r>
            <a:endParaRPr lang="en-US" dirty="0"/>
          </a:p>
        </p:txBody>
      </p:sp>
    </p:spTree>
    <p:extLst>
      <p:ext uri="{BB962C8B-B14F-4D97-AF65-F5344CB8AC3E}">
        <p14:creationId xmlns:p14="http://schemas.microsoft.com/office/powerpoint/2010/main" val="788815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83C7-9834-964D-8BF6-A149C8F2FE4E}"/>
              </a:ext>
            </a:extLst>
          </p:cNvPr>
          <p:cNvSpPr>
            <a:spLocks noGrp="1"/>
          </p:cNvSpPr>
          <p:nvPr>
            <p:ph type="title"/>
          </p:nvPr>
        </p:nvSpPr>
        <p:spPr/>
        <p:txBody>
          <a:bodyPr/>
          <a:lstStyle/>
          <a:p>
            <a:r>
              <a:rPr lang="en-US" dirty="0"/>
              <a:t>Details of Demo example</a:t>
            </a:r>
          </a:p>
        </p:txBody>
      </p:sp>
      <p:sp>
        <p:nvSpPr>
          <p:cNvPr id="3" name="Content Placeholder 2">
            <a:extLst>
              <a:ext uri="{FF2B5EF4-FFF2-40B4-BE49-F238E27FC236}">
                <a16:creationId xmlns:a16="http://schemas.microsoft.com/office/drawing/2014/main" id="{585F8FB6-8EB5-EF45-A8F2-92F79BCEE3E7}"/>
              </a:ext>
            </a:extLst>
          </p:cNvPr>
          <p:cNvSpPr>
            <a:spLocks noGrp="1"/>
          </p:cNvSpPr>
          <p:nvPr>
            <p:ph idx="1"/>
          </p:nvPr>
        </p:nvSpPr>
        <p:spPr/>
        <p:txBody>
          <a:bodyPr>
            <a:normAutofit fontScale="92500"/>
          </a:bodyPr>
          <a:lstStyle/>
          <a:p>
            <a:r>
              <a:rPr lang="en-US" dirty="0"/>
              <a:t>house value, property tax, location from tax records</a:t>
            </a:r>
          </a:p>
          <a:p>
            <a:r>
              <a:rPr lang="en-US" dirty="0"/>
              <a:t>house value, property tax and HH income from ACS</a:t>
            </a:r>
          </a:p>
          <a:p>
            <a:r>
              <a:rPr lang="en-US" dirty="0"/>
              <a:t>income distribution by block group</a:t>
            </a:r>
          </a:p>
          <a:p>
            <a:r>
              <a:rPr lang="en-US" dirty="0">
                <a:sym typeface="Wingdings" pitchFamily="2" charset="2"/>
              </a:rPr>
              <a:t> produce realizations of Arlington with incomes for each household that are compatible with the marginal income tables, the tax records, and the microdata.</a:t>
            </a:r>
            <a:endParaRPr lang="en-US" dirty="0"/>
          </a:p>
        </p:txBody>
      </p:sp>
    </p:spTree>
    <p:extLst>
      <p:ext uri="{BB962C8B-B14F-4D97-AF65-F5344CB8AC3E}">
        <p14:creationId xmlns:p14="http://schemas.microsoft.com/office/powerpoint/2010/main" val="2598918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5364" y="4133469"/>
            <a:ext cx="4495800" cy="954107"/>
          </a:xfrm>
          <a:prstGeom prst="rect">
            <a:avLst/>
          </a:prstGeom>
          <a:noFill/>
        </p:spPr>
        <p:txBody>
          <a:bodyPr wrap="square" rtlCol="0">
            <a:spAutoFit/>
          </a:bodyPr>
          <a:lstStyle/>
          <a:p>
            <a:r>
              <a:rPr lang="en-US" sz="1400" dirty="0">
                <a:solidFill>
                  <a:prstClr val="black"/>
                </a:solidFill>
                <a:latin typeface="Helvetica Light" charset="0"/>
                <a:ea typeface="Helvetica Light" charset="0"/>
                <a:cs typeface="Helvetica Light" charset="0"/>
              </a:rPr>
              <a:t>The prior model specifies the spatial location of each individual and requires the overall proportion of blue individuals to be near .6 to be consistent with survey data from this population.</a:t>
            </a:r>
          </a:p>
        </p:txBody>
      </p:sp>
      <p:pic>
        <p:nvPicPr>
          <p:cNvPr id="20" name="Picture 19" descr="spatial-pop-prior.pdf"/>
          <p:cNvPicPr>
            <a:picLocks noChangeAspect="1"/>
          </p:cNvPicPr>
          <p:nvPr/>
        </p:nvPicPr>
        <p:blipFill rotWithShape="1">
          <a:blip r:embed="rId2">
            <a:extLst>
              <a:ext uri="{28A0092B-C50C-407E-A947-70E740481C1C}">
                <a14:useLocalDpi xmlns:a14="http://schemas.microsoft.com/office/drawing/2010/main"/>
              </a:ext>
            </a:extLst>
          </a:blip>
          <a:srcRect l="51552"/>
          <a:stretch/>
        </p:blipFill>
        <p:spPr>
          <a:xfrm>
            <a:off x="-76198" y="990035"/>
            <a:ext cx="4392824" cy="3173471"/>
          </a:xfrm>
          <a:prstGeom prst="rect">
            <a:avLst/>
          </a:prstGeom>
        </p:spPr>
      </p:pic>
      <p:pic>
        <p:nvPicPr>
          <p:cNvPr id="22" name="Picture 21" descr="spatial-pop.pdf"/>
          <p:cNvPicPr>
            <a:picLocks noChangeAspect="1"/>
          </p:cNvPicPr>
          <p:nvPr/>
        </p:nvPicPr>
        <p:blipFill rotWithShape="1">
          <a:blip r:embed="rId3">
            <a:extLst>
              <a:ext uri="{28A0092B-C50C-407E-A947-70E740481C1C}">
                <a14:useLocalDpi xmlns:a14="http://schemas.microsoft.com/office/drawing/2010/main"/>
              </a:ext>
            </a:extLst>
          </a:blip>
          <a:srcRect l="49027"/>
          <a:stretch/>
        </p:blipFill>
        <p:spPr>
          <a:xfrm>
            <a:off x="4495800" y="990035"/>
            <a:ext cx="4621768" cy="3173471"/>
          </a:xfrm>
          <a:prstGeom prst="rect">
            <a:avLst/>
          </a:prstGeom>
        </p:spPr>
      </p:pic>
      <p:sp>
        <p:nvSpPr>
          <p:cNvPr id="30" name="TextBox 29"/>
          <p:cNvSpPr txBox="1"/>
          <p:nvPr/>
        </p:nvSpPr>
        <p:spPr>
          <a:xfrm>
            <a:off x="4569721" y="4133469"/>
            <a:ext cx="4650479" cy="954107"/>
          </a:xfrm>
          <a:prstGeom prst="rect">
            <a:avLst/>
          </a:prstGeom>
          <a:noFill/>
        </p:spPr>
        <p:txBody>
          <a:bodyPr wrap="square" rtlCol="0">
            <a:spAutoFit/>
          </a:bodyPr>
          <a:lstStyle/>
          <a:p>
            <a:r>
              <a:rPr lang="en-US" sz="1400" dirty="0">
                <a:solidFill>
                  <a:prstClr val="black"/>
                </a:solidFill>
                <a:latin typeface="Helvetica Light" charset="0"/>
                <a:ea typeface="Helvetica Light" charset="0"/>
                <a:cs typeface="Helvetica Light" charset="0"/>
              </a:rPr>
              <a:t>Spatially linked data provide additional information about the proportion: proportion of blue individuals in spatial region 1; the color of the individual at location 2; and the proportion of blue individuals in spatial region 3. </a:t>
            </a:r>
          </a:p>
        </p:txBody>
      </p:sp>
      <p:sp>
        <p:nvSpPr>
          <p:cNvPr id="5" name="Title 4"/>
          <p:cNvSpPr>
            <a:spLocks noGrp="1"/>
          </p:cNvSpPr>
          <p:nvPr>
            <p:ph type="title"/>
          </p:nvPr>
        </p:nvSpPr>
        <p:spPr>
          <a:xfrm>
            <a:off x="439093" y="171073"/>
            <a:ext cx="8229600" cy="857250"/>
          </a:xfrm>
        </p:spPr>
        <p:txBody>
          <a:bodyPr>
            <a:normAutofit fontScale="90000"/>
          </a:bodyPr>
          <a:lstStyle/>
          <a:p>
            <a:pPr>
              <a:lnSpc>
                <a:spcPct val="80000"/>
              </a:lnSpc>
            </a:pPr>
            <a:r>
              <a:rPr lang="en-US" dirty="0"/>
              <a:t>Population Models: </a:t>
            </a:r>
            <a:br>
              <a:rPr lang="en-US" dirty="0"/>
            </a:br>
            <a:r>
              <a:rPr lang="en-US" dirty="0"/>
              <a:t>Data at Different Levels of Aggregation</a:t>
            </a:r>
          </a:p>
        </p:txBody>
      </p:sp>
    </p:spTree>
    <p:extLst>
      <p:ext uri="{BB962C8B-B14F-4D97-AF65-F5344CB8AC3E}">
        <p14:creationId xmlns:p14="http://schemas.microsoft.com/office/powerpoint/2010/main" val="1205152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42594"/>
            <a:ext cx="9144000" cy="857250"/>
          </a:xfrm>
        </p:spPr>
        <p:txBody>
          <a:bodyPr>
            <a:noAutofit/>
          </a:bodyPr>
          <a:lstStyle/>
          <a:p>
            <a:pPr>
              <a:lnSpc>
                <a:spcPct val="80000"/>
              </a:lnSpc>
            </a:pPr>
            <a:r>
              <a:rPr lang="en-US" dirty="0"/>
              <a:t>Use data at different levels of aggregation / support to inform at the individual level</a:t>
            </a:r>
          </a:p>
        </p:txBody>
      </p:sp>
      <p:grpSp>
        <p:nvGrpSpPr>
          <p:cNvPr id="7" name="Group 6"/>
          <p:cNvGrpSpPr/>
          <p:nvPr/>
        </p:nvGrpSpPr>
        <p:grpSpPr>
          <a:xfrm>
            <a:off x="76200" y="848463"/>
            <a:ext cx="9067801" cy="4161687"/>
            <a:chOff x="76200" y="848463"/>
            <a:chExt cx="9067801" cy="4161687"/>
          </a:xfrm>
        </p:grpSpPr>
        <p:pic>
          <p:nvPicPr>
            <p:cNvPr id="4" name="Picture 3" descr="CL_value.png"/>
            <p:cNvPicPr>
              <a:picLocks noChangeAspect="1"/>
            </p:cNvPicPr>
            <p:nvPr/>
          </p:nvPicPr>
          <p:blipFill rotWithShape="1">
            <a:blip r:embed="rId2">
              <a:extLst>
                <a:ext uri="{28A0092B-C50C-407E-A947-70E740481C1C}">
                  <a14:useLocalDpi xmlns:a14="http://schemas.microsoft.com/office/drawing/2010/main"/>
                </a:ext>
              </a:extLst>
            </a:blip>
            <a:srcRect l="11584" t="7730" r="8179" b="9566"/>
            <a:stretch/>
          </p:blipFill>
          <p:spPr>
            <a:xfrm>
              <a:off x="76200" y="848463"/>
              <a:ext cx="2377644" cy="2450740"/>
            </a:xfrm>
            <a:prstGeom prst="rect">
              <a:avLst/>
            </a:prstGeom>
          </p:spPr>
        </p:pic>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14987" t="11237" r="10427" b="13624"/>
            <a:stretch/>
          </p:blipFill>
          <p:spPr>
            <a:xfrm>
              <a:off x="2453844" y="848463"/>
              <a:ext cx="2432725" cy="2450740"/>
            </a:xfrm>
            <a:prstGeom prst="rect">
              <a:avLst/>
            </a:prstGeom>
          </p:spPr>
        </p:pic>
        <p:pic>
          <p:nvPicPr>
            <p:cNvPr id="33" name="Picture 32"/>
            <p:cNvPicPr>
              <a:picLocks noChangeAspect="1"/>
            </p:cNvPicPr>
            <p:nvPr/>
          </p:nvPicPr>
          <p:blipFill rotWithShape="1">
            <a:blip r:embed="rId4">
              <a:extLst>
                <a:ext uri="{28A0092B-C50C-407E-A947-70E740481C1C}">
                  <a14:useLocalDpi xmlns:a14="http://schemas.microsoft.com/office/drawing/2010/main"/>
                </a:ext>
              </a:extLst>
            </a:blip>
            <a:srcRect l="11965" t="9972" r="8079" b="11216"/>
            <a:stretch/>
          </p:blipFill>
          <p:spPr>
            <a:xfrm>
              <a:off x="6629400" y="848463"/>
              <a:ext cx="2486296" cy="2450740"/>
            </a:xfrm>
            <a:prstGeom prst="rect">
              <a:avLst/>
            </a:prstGeom>
          </p:spPr>
        </p:pic>
        <p:sp>
          <p:nvSpPr>
            <p:cNvPr id="6" name="TextBox 5"/>
            <p:cNvSpPr txBox="1"/>
            <p:nvPr/>
          </p:nvSpPr>
          <p:spPr>
            <a:xfrm>
              <a:off x="420047" y="3532822"/>
              <a:ext cx="1865953" cy="1477328"/>
            </a:xfrm>
            <a:prstGeom prst="rect">
              <a:avLst/>
            </a:prstGeom>
            <a:noFill/>
          </p:spPr>
          <p:txBody>
            <a:bodyPr wrap="square" rtlCol="0">
              <a:spAutoFit/>
            </a:bodyPr>
            <a:lstStyle/>
            <a:p>
              <a:r>
                <a:rPr lang="en-US" b="1" u="sng" dirty="0">
                  <a:solidFill>
                    <a:prstClr val="black"/>
                  </a:solidFill>
                  <a:latin typeface="Helvetica Light" charset="0"/>
                  <a:ea typeface="Helvetica Light" charset="0"/>
                  <a:cs typeface="Helvetica Light" charset="0"/>
                </a:rPr>
                <a:t>Local Data</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 from real estate tax assessments</a:t>
              </a:r>
            </a:p>
          </p:txBody>
        </p:sp>
        <p:sp>
          <p:nvSpPr>
            <p:cNvPr id="34" name="TextBox 33"/>
            <p:cNvSpPr txBox="1"/>
            <p:nvPr/>
          </p:nvSpPr>
          <p:spPr>
            <a:xfrm>
              <a:off x="2469425" y="3532822"/>
              <a:ext cx="1967205" cy="923330"/>
            </a:xfrm>
            <a:prstGeom prst="rect">
              <a:avLst/>
            </a:prstGeom>
            <a:noFill/>
          </p:spPr>
          <p:txBody>
            <a:bodyPr wrap="none" rtlCol="0">
              <a:spAutoFit/>
            </a:bodyPr>
            <a:lstStyle/>
            <a:p>
              <a:r>
                <a:rPr lang="en-US" b="1" u="sng" dirty="0">
                  <a:solidFill>
                    <a:prstClr val="black"/>
                  </a:solidFill>
                  <a:latin typeface="Helvetica Light" charset="0"/>
                  <a:ea typeface="Helvetica Light" charset="0"/>
                  <a:cs typeface="Helvetica Light" charset="0"/>
                </a:rPr>
                <a:t>ACS</a:t>
              </a:r>
            </a:p>
            <a:p>
              <a:r>
                <a:rPr lang="en-US" dirty="0">
                  <a:solidFill>
                    <a:prstClr val="black"/>
                  </a:solidFill>
                  <a:latin typeface="Helvetica Light" charset="0"/>
                  <a:ea typeface="Helvetica Light" charset="0"/>
                  <a:cs typeface="Helvetica Light" charset="0"/>
                </a:rPr>
                <a:t>Income summary</a:t>
              </a:r>
            </a:p>
            <a:p>
              <a:r>
                <a:rPr lang="en-US" dirty="0">
                  <a:solidFill>
                    <a:prstClr val="black"/>
                  </a:solidFill>
                  <a:latin typeface="Helvetica Light" charset="0"/>
                  <a:ea typeface="Helvetica Light" charset="0"/>
                  <a:cs typeface="Helvetica Light" charset="0"/>
                </a:rPr>
                <a:t> - by block group</a:t>
              </a:r>
            </a:p>
          </p:txBody>
        </p:sp>
        <p:sp>
          <p:nvSpPr>
            <p:cNvPr id="35" name="TextBox 34"/>
            <p:cNvSpPr txBox="1"/>
            <p:nvPr/>
          </p:nvSpPr>
          <p:spPr>
            <a:xfrm>
              <a:off x="4572000" y="3532822"/>
              <a:ext cx="1903085" cy="1477328"/>
            </a:xfrm>
            <a:prstGeom prst="rect">
              <a:avLst/>
            </a:prstGeom>
            <a:noFill/>
          </p:spPr>
          <p:txBody>
            <a:bodyPr wrap="none" rtlCol="0">
              <a:spAutoFit/>
            </a:bodyPr>
            <a:lstStyle/>
            <a:p>
              <a:r>
                <a:rPr lang="en-US" b="1" u="sng" dirty="0">
                  <a:solidFill>
                    <a:prstClr val="black"/>
                  </a:solidFill>
                  <a:latin typeface="Helvetica Light" charset="0"/>
                  <a:ea typeface="Helvetica Light" charset="0"/>
                  <a:cs typeface="Helvetica Light" charset="0"/>
                </a:rPr>
                <a:t>ACS Microdata</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a:t>
              </a:r>
            </a:p>
            <a:p>
              <a:r>
                <a:rPr lang="en-US" dirty="0">
                  <a:solidFill>
                    <a:prstClr val="black"/>
                  </a:solidFill>
                  <a:latin typeface="Helvetica Light" charset="0"/>
                  <a:ea typeface="Helvetica Light" charset="0"/>
                  <a:cs typeface="Helvetica Light" charset="0"/>
                </a:rPr>
                <a:t>income</a:t>
              </a:r>
            </a:p>
            <a:p>
              <a:r>
                <a:rPr lang="en-US" dirty="0">
                  <a:solidFill>
                    <a:prstClr val="black"/>
                  </a:solidFill>
                  <a:latin typeface="Helvetica Light" charset="0"/>
                  <a:ea typeface="Helvetica Light" charset="0"/>
                  <a:cs typeface="Helvetica Light" charset="0"/>
                </a:rPr>
                <a:t> - county sample</a:t>
              </a:r>
            </a:p>
          </p:txBody>
        </p:sp>
        <p:sp>
          <p:nvSpPr>
            <p:cNvPr id="36" name="TextBox 35"/>
            <p:cNvSpPr txBox="1"/>
            <p:nvPr/>
          </p:nvSpPr>
          <p:spPr>
            <a:xfrm>
              <a:off x="7086601" y="3532822"/>
              <a:ext cx="2057400" cy="1477328"/>
            </a:xfrm>
            <a:prstGeom prst="rect">
              <a:avLst/>
            </a:prstGeom>
            <a:noFill/>
          </p:spPr>
          <p:txBody>
            <a:bodyPr wrap="square" rtlCol="0">
              <a:spAutoFit/>
            </a:bodyPr>
            <a:lstStyle/>
            <a:p>
              <a:r>
                <a:rPr lang="en-US" b="1" u="sng" dirty="0">
                  <a:solidFill>
                    <a:prstClr val="black"/>
                  </a:solidFill>
                  <a:latin typeface="Helvetica Light" charset="0"/>
                  <a:ea typeface="Helvetica Light" charset="0"/>
                  <a:cs typeface="Helvetica Light" charset="0"/>
                </a:rPr>
                <a:t>Household level Imputation</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a:t>
              </a:r>
            </a:p>
            <a:p>
              <a:r>
                <a:rPr lang="en-US" dirty="0">
                  <a:solidFill>
                    <a:prstClr val="black"/>
                  </a:solidFill>
                  <a:latin typeface="Helvetica Light" charset="0"/>
                  <a:ea typeface="Helvetica Light" charset="0"/>
                  <a:cs typeface="Helvetica Light" charset="0"/>
                </a:rPr>
                <a:t>income</a:t>
              </a:r>
            </a:p>
          </p:txBody>
        </p:sp>
        <p:sp>
          <p:nvSpPr>
            <p:cNvPr id="2" name="Right Arrow 1"/>
            <p:cNvSpPr/>
            <p:nvPr/>
          </p:nvSpPr>
          <p:spPr>
            <a:xfrm>
              <a:off x="6400800" y="4109242"/>
              <a:ext cx="533400" cy="228600"/>
            </a:xfrm>
            <a:prstGeom prst="rightArrow">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Helvetica Light" charset="0"/>
                <a:ea typeface="Helvetica Light" charset="0"/>
                <a:cs typeface="Helvetica Light" charset="0"/>
              </a:endParaRPr>
            </a:p>
          </p:txBody>
        </p:sp>
      </p:grpSp>
      <p:grpSp>
        <p:nvGrpSpPr>
          <p:cNvPr id="13" name="Group 12"/>
          <p:cNvGrpSpPr/>
          <p:nvPr/>
        </p:nvGrpSpPr>
        <p:grpSpPr>
          <a:xfrm>
            <a:off x="4606876" y="956930"/>
            <a:ext cx="2022524" cy="2083981"/>
            <a:chOff x="4419600" y="514350"/>
            <a:chExt cx="2292235" cy="2316653"/>
          </a:xfrm>
        </p:grpSpPr>
        <p:pic>
          <p:nvPicPr>
            <p:cNvPr id="14" name="Picture 13" descr="ACS_PUFS_county.png"/>
            <p:cNvPicPr>
              <a:picLocks noChangeAspect="1"/>
            </p:cNvPicPr>
            <p:nvPr/>
          </p:nvPicPr>
          <p:blipFill rotWithShape="1">
            <a:blip r:embed="rId5">
              <a:extLst>
                <a:ext uri="{BEBA8EAE-BF5A-486C-A8C5-ECC9F3942E4B}">
                  <a14:imgProps xmlns:a14="http://schemas.microsoft.com/office/drawing/2010/main">
                    <a14:imgLayer r:embed="rId6">
                      <a14:imgEffect>
                        <a14:backgroundRemoval t="26100" b="70900" l="16375" r="92375">
                          <a14:foregroundMark x1="56250" y1="68900" x2="56250" y2="68900"/>
                          <a14:foregroundMark x1="18125" y1="45800" x2="18125" y2="45800"/>
                          <a14:foregroundMark x1="17875" y1="41000" x2="17875" y2="41000"/>
                          <a14:foregroundMark x1="39000" y1="27800" x2="39000" y2="27800"/>
                          <a14:foregroundMark x1="50750" y1="27800" x2="50750" y2="27800"/>
                          <a14:foregroundMark x1="88375" y1="50500" x2="88375" y2="50500"/>
                        </a14:backgroundRemoval>
                      </a14:imgEffect>
                    </a14:imgLayer>
                  </a14:imgProps>
                </a:ext>
                <a:ext uri="{28A0092B-C50C-407E-A947-70E740481C1C}">
                  <a14:useLocalDpi xmlns:a14="http://schemas.microsoft.com/office/drawing/2010/main" val="0"/>
                </a:ext>
              </a:extLst>
            </a:blip>
            <a:srcRect l="15143" t="26054" r="9653" b="28906"/>
            <a:stretch/>
          </p:blipFill>
          <p:spPr>
            <a:xfrm>
              <a:off x="4419600" y="514350"/>
              <a:ext cx="2292235" cy="2316653"/>
            </a:xfrm>
            <a:prstGeom prst="rect">
              <a:avLst/>
            </a:prstGeom>
          </p:spPr>
        </p:pic>
        <p:sp>
          <p:nvSpPr>
            <p:cNvPr id="15" name="Oval 14"/>
            <p:cNvSpPr>
              <a:spLocks noChangeAspect="1"/>
            </p:cNvSpPr>
            <p:nvPr/>
          </p:nvSpPr>
          <p:spPr>
            <a:xfrm>
              <a:off x="5416304" y="8953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p:cNvSpPr>
              <a:spLocks noChangeAspect="1"/>
            </p:cNvSpPr>
            <p:nvPr/>
          </p:nvSpPr>
          <p:spPr>
            <a:xfrm>
              <a:off x="5410203" y="11239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Oval 16"/>
            <p:cNvSpPr>
              <a:spLocks noChangeAspect="1"/>
            </p:cNvSpPr>
            <p:nvPr/>
          </p:nvSpPr>
          <p:spPr>
            <a:xfrm>
              <a:off x="5562603" y="1511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a:spLocks noChangeAspect="1"/>
            </p:cNvSpPr>
            <p:nvPr/>
          </p:nvSpPr>
          <p:spPr>
            <a:xfrm>
              <a:off x="5873504" y="14287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p:cNvSpPr>
              <a:spLocks noChangeAspect="1"/>
            </p:cNvSpPr>
            <p:nvPr/>
          </p:nvSpPr>
          <p:spPr>
            <a:xfrm>
              <a:off x="5562600" y="16573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p:cNvSpPr>
              <a:spLocks noChangeAspect="1"/>
            </p:cNvSpPr>
            <p:nvPr/>
          </p:nvSpPr>
          <p:spPr>
            <a:xfrm>
              <a:off x="5715000" y="17335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p:cNvSpPr>
              <a:spLocks noChangeAspect="1"/>
            </p:cNvSpPr>
            <p:nvPr/>
          </p:nvSpPr>
          <p:spPr>
            <a:xfrm>
              <a:off x="5715000" y="2273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p:cNvSpPr>
              <a:spLocks noChangeAspect="1"/>
            </p:cNvSpPr>
            <p:nvPr/>
          </p:nvSpPr>
          <p:spPr>
            <a:xfrm>
              <a:off x="5486400" y="17335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a:spLocks noChangeAspect="1"/>
            </p:cNvSpPr>
            <p:nvPr/>
          </p:nvSpPr>
          <p:spPr>
            <a:xfrm>
              <a:off x="6477003" y="2349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Oval 23"/>
            <p:cNvSpPr>
              <a:spLocks noChangeAspect="1"/>
            </p:cNvSpPr>
            <p:nvPr/>
          </p:nvSpPr>
          <p:spPr>
            <a:xfrm>
              <a:off x="4953000" y="11239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Oval 24"/>
            <p:cNvSpPr>
              <a:spLocks noChangeAspect="1"/>
            </p:cNvSpPr>
            <p:nvPr/>
          </p:nvSpPr>
          <p:spPr>
            <a:xfrm>
              <a:off x="5340104" y="1434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Oval 25"/>
            <p:cNvSpPr>
              <a:spLocks noChangeAspect="1"/>
            </p:cNvSpPr>
            <p:nvPr/>
          </p:nvSpPr>
          <p:spPr>
            <a:xfrm>
              <a:off x="5029200" y="1587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Oval 26"/>
            <p:cNvSpPr>
              <a:spLocks noChangeAspect="1"/>
            </p:cNvSpPr>
            <p:nvPr/>
          </p:nvSpPr>
          <p:spPr>
            <a:xfrm>
              <a:off x="5410200" y="19682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Oval 27"/>
            <p:cNvSpPr>
              <a:spLocks noChangeAspect="1"/>
            </p:cNvSpPr>
            <p:nvPr/>
          </p:nvSpPr>
          <p:spPr>
            <a:xfrm>
              <a:off x="5562600" y="1815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Oval 28"/>
            <p:cNvSpPr>
              <a:spLocks noChangeAspect="1"/>
            </p:cNvSpPr>
            <p:nvPr/>
          </p:nvSpPr>
          <p:spPr>
            <a:xfrm>
              <a:off x="5486400" y="2196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Oval 29"/>
            <p:cNvSpPr>
              <a:spLocks noChangeAspect="1"/>
            </p:cNvSpPr>
            <p:nvPr/>
          </p:nvSpPr>
          <p:spPr>
            <a:xfrm>
              <a:off x="5867400" y="21206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1" name="Oval 30"/>
            <p:cNvSpPr>
              <a:spLocks noChangeAspect="1"/>
            </p:cNvSpPr>
            <p:nvPr/>
          </p:nvSpPr>
          <p:spPr>
            <a:xfrm>
              <a:off x="6019800" y="22730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Oval 36"/>
            <p:cNvSpPr>
              <a:spLocks noChangeAspect="1"/>
            </p:cNvSpPr>
            <p:nvPr/>
          </p:nvSpPr>
          <p:spPr>
            <a:xfrm>
              <a:off x="6019800" y="1428750"/>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Oval 37"/>
            <p:cNvSpPr>
              <a:spLocks noChangeAspect="1"/>
            </p:cNvSpPr>
            <p:nvPr/>
          </p:nvSpPr>
          <p:spPr>
            <a:xfrm>
              <a:off x="5715000" y="2577854"/>
              <a:ext cx="70096" cy="70096"/>
            </a:xfrm>
            <a:prstGeom prst="ellipse">
              <a:avLst/>
            </a:prstGeom>
            <a:solidFill>
              <a:schemeClr val="tx1"/>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39" name="TextBox 38"/>
          <p:cNvSpPr txBox="1"/>
          <p:nvPr/>
        </p:nvSpPr>
        <p:spPr>
          <a:xfrm>
            <a:off x="5546474" y="3021078"/>
            <a:ext cx="900536" cy="369332"/>
          </a:xfrm>
          <a:prstGeom prst="rect">
            <a:avLst/>
          </a:prstGeom>
          <a:noFill/>
        </p:spPr>
        <p:txBody>
          <a:bodyPr wrap="square" rtlCol="0">
            <a:spAutoFit/>
          </a:bodyPr>
          <a:lstStyle/>
          <a:p>
            <a:r>
              <a:rPr lang="en-US" sz="900" b="1" dirty="0"/>
              <a:t>Statistical</a:t>
            </a:r>
          </a:p>
          <a:p>
            <a:r>
              <a:rPr lang="en-US" sz="900" b="1" dirty="0"/>
              <a:t>Sample</a:t>
            </a:r>
          </a:p>
        </p:txBody>
      </p:sp>
    </p:spTree>
    <p:extLst>
      <p:ext uri="{BB962C8B-B14F-4D97-AF65-F5344CB8AC3E}">
        <p14:creationId xmlns:p14="http://schemas.microsoft.com/office/powerpoint/2010/main" val="207476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200" y="742949"/>
            <a:ext cx="9067801" cy="4267201"/>
            <a:chOff x="76200" y="742949"/>
            <a:chExt cx="9067801" cy="4267201"/>
          </a:xfrm>
        </p:grpSpPr>
        <p:pic>
          <p:nvPicPr>
            <p:cNvPr id="33" name="Picture 32"/>
            <p:cNvPicPr>
              <a:picLocks noChangeAspect="1"/>
            </p:cNvPicPr>
            <p:nvPr/>
          </p:nvPicPr>
          <p:blipFill rotWithShape="1">
            <a:blip r:embed="rId2">
              <a:extLst>
                <a:ext uri="{28A0092B-C50C-407E-A947-70E740481C1C}">
                  <a14:useLocalDpi xmlns:a14="http://schemas.microsoft.com/office/drawing/2010/main"/>
                </a:ext>
              </a:extLst>
            </a:blip>
            <a:srcRect l="11965" t="9972" r="8079" b="11216"/>
            <a:stretch/>
          </p:blipFill>
          <p:spPr>
            <a:xfrm>
              <a:off x="6629400" y="848463"/>
              <a:ext cx="2486296" cy="2450740"/>
            </a:xfrm>
            <a:prstGeom prst="rect">
              <a:avLst/>
            </a:prstGeom>
          </p:spPr>
        </p:pic>
        <p:pic>
          <p:nvPicPr>
            <p:cNvPr id="32" name="Picture 31"/>
            <p:cNvPicPr>
              <a:picLocks noChangeAspect="1"/>
            </p:cNvPicPr>
            <p:nvPr/>
          </p:nvPicPr>
          <p:blipFill rotWithShape="1">
            <a:blip r:embed="rId3">
              <a:extLst>
                <a:ext uri="{28A0092B-C50C-407E-A947-70E740481C1C}">
                  <a14:useLocalDpi xmlns:a14="http://schemas.microsoft.com/office/drawing/2010/main"/>
                </a:ext>
              </a:extLst>
            </a:blip>
            <a:srcRect l="14987" t="11237" r="10427" b="13624"/>
            <a:stretch/>
          </p:blipFill>
          <p:spPr>
            <a:xfrm>
              <a:off x="2453844" y="848463"/>
              <a:ext cx="2432725" cy="2450740"/>
            </a:xfrm>
            <a:prstGeom prst="rect">
              <a:avLst/>
            </a:prstGeom>
          </p:spPr>
        </p:pic>
        <p:pic>
          <p:nvPicPr>
            <p:cNvPr id="5" name="Picture 4" descr="ACS_PUFS_county.png"/>
            <p:cNvPicPr>
              <a:picLocks noChangeAspect="1"/>
            </p:cNvPicPr>
            <p:nvPr/>
          </p:nvPicPr>
          <p:blipFill rotWithShape="1">
            <a:blip r:embed="rId4">
              <a:extLst>
                <a:ext uri="{BEBA8EAE-BF5A-486C-A8C5-ECC9F3942E4B}">
                  <a14:imgProps xmlns:a14="http://schemas.microsoft.com/office/drawing/2010/main">
                    <a14:imgLayer r:embed="rId5">
                      <a14:imgEffect>
                        <a14:backgroundRemoval t="26100" b="70900" l="16375" r="92375">
                          <a14:foregroundMark x1="56250" y1="68900" x2="56250" y2="68900"/>
                          <a14:foregroundMark x1="18125" y1="45800" x2="18125" y2="45800"/>
                          <a14:foregroundMark x1="17875" y1="41000" x2="17875" y2="41000"/>
                          <a14:foregroundMark x1="39000" y1="27800" x2="39000" y2="27800"/>
                          <a14:foregroundMark x1="50750" y1="27800" x2="50750" y2="27800"/>
                          <a14:foregroundMark x1="88375" y1="50500" x2="88375" y2="50500"/>
                        </a14:backgroundRemoval>
                      </a14:imgEffect>
                    </a14:imgLayer>
                  </a14:imgProps>
                </a:ext>
                <a:ext uri="{28A0092B-C50C-407E-A947-70E740481C1C}">
                  <a14:useLocalDpi xmlns:a14="http://schemas.microsoft.com/office/drawing/2010/main"/>
                </a:ext>
              </a:extLst>
            </a:blip>
            <a:srcRect l="15143" t="26054" r="9653" b="28906"/>
            <a:stretch/>
          </p:blipFill>
          <p:spPr>
            <a:xfrm>
              <a:off x="4419600" y="848463"/>
              <a:ext cx="2292235" cy="2316653"/>
            </a:xfrm>
            <a:prstGeom prst="rect">
              <a:avLst/>
            </a:prstGeom>
          </p:spPr>
        </p:pic>
        <p:pic>
          <p:nvPicPr>
            <p:cNvPr id="12" name="Picture 11" descr="ACS_PUFS_pairs.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267199" y="742949"/>
              <a:ext cx="2971801" cy="2971801"/>
            </a:xfrm>
            <a:prstGeom prst="rect">
              <a:avLst/>
            </a:prstGeom>
          </p:spPr>
        </p:pic>
        <p:pic>
          <p:nvPicPr>
            <p:cNvPr id="4" name="Picture 3" descr="CL_value.png"/>
            <p:cNvPicPr>
              <a:picLocks noChangeAspect="1"/>
            </p:cNvPicPr>
            <p:nvPr/>
          </p:nvPicPr>
          <p:blipFill rotWithShape="1">
            <a:blip r:embed="rId7">
              <a:extLst>
                <a:ext uri="{28A0092B-C50C-407E-A947-70E740481C1C}">
                  <a14:useLocalDpi xmlns:a14="http://schemas.microsoft.com/office/drawing/2010/main"/>
                </a:ext>
              </a:extLst>
            </a:blip>
            <a:srcRect l="11584" t="7730" r="8179" b="9566"/>
            <a:stretch/>
          </p:blipFill>
          <p:spPr>
            <a:xfrm>
              <a:off x="76200" y="848463"/>
              <a:ext cx="2377644" cy="2450740"/>
            </a:xfrm>
            <a:prstGeom prst="rect">
              <a:avLst/>
            </a:prstGeom>
          </p:spPr>
        </p:pic>
        <p:sp>
          <p:nvSpPr>
            <p:cNvPr id="34" name="TextBox 33"/>
            <p:cNvSpPr txBox="1"/>
            <p:nvPr/>
          </p:nvSpPr>
          <p:spPr>
            <a:xfrm>
              <a:off x="2469425" y="3532822"/>
              <a:ext cx="1967205" cy="923330"/>
            </a:xfrm>
            <a:prstGeom prst="rect">
              <a:avLst/>
            </a:prstGeom>
            <a:noFill/>
          </p:spPr>
          <p:txBody>
            <a:bodyPr wrap="none" rtlCol="0">
              <a:spAutoFit/>
            </a:bodyPr>
            <a:lstStyle/>
            <a:p>
              <a:r>
                <a:rPr lang="en-US" b="1" u="sng" dirty="0">
                  <a:solidFill>
                    <a:prstClr val="black"/>
                  </a:solidFill>
                  <a:latin typeface="Helvetica Light" charset="0"/>
                  <a:ea typeface="Helvetica Light" charset="0"/>
                  <a:cs typeface="Helvetica Light" charset="0"/>
                </a:rPr>
                <a:t>ACS</a:t>
              </a:r>
            </a:p>
            <a:p>
              <a:r>
                <a:rPr lang="en-US" dirty="0">
                  <a:solidFill>
                    <a:prstClr val="black"/>
                  </a:solidFill>
                  <a:latin typeface="Helvetica Light" charset="0"/>
                  <a:ea typeface="Helvetica Light" charset="0"/>
                  <a:cs typeface="Helvetica Light" charset="0"/>
                </a:rPr>
                <a:t>Income summary</a:t>
              </a:r>
            </a:p>
            <a:p>
              <a:r>
                <a:rPr lang="en-US" dirty="0">
                  <a:solidFill>
                    <a:prstClr val="black"/>
                  </a:solidFill>
                  <a:latin typeface="Helvetica Light" charset="0"/>
                  <a:ea typeface="Helvetica Light" charset="0"/>
                  <a:cs typeface="Helvetica Light" charset="0"/>
                </a:rPr>
                <a:t> - by block group</a:t>
              </a:r>
            </a:p>
          </p:txBody>
        </p:sp>
        <p:sp>
          <p:nvSpPr>
            <p:cNvPr id="35" name="TextBox 34"/>
            <p:cNvSpPr txBox="1"/>
            <p:nvPr/>
          </p:nvSpPr>
          <p:spPr>
            <a:xfrm>
              <a:off x="4572000" y="3532822"/>
              <a:ext cx="1903085" cy="1477328"/>
            </a:xfrm>
            <a:prstGeom prst="rect">
              <a:avLst/>
            </a:prstGeom>
            <a:noFill/>
          </p:spPr>
          <p:txBody>
            <a:bodyPr wrap="none" rtlCol="0">
              <a:spAutoFit/>
            </a:bodyPr>
            <a:lstStyle/>
            <a:p>
              <a:r>
                <a:rPr lang="en-US" b="1" u="sng" dirty="0">
                  <a:solidFill>
                    <a:prstClr val="black"/>
                  </a:solidFill>
                  <a:latin typeface="Helvetica Light" charset="0"/>
                  <a:ea typeface="Helvetica Light" charset="0"/>
                  <a:cs typeface="Helvetica Light" charset="0"/>
                </a:rPr>
                <a:t>ACS Microdata</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a:t>
              </a:r>
            </a:p>
            <a:p>
              <a:r>
                <a:rPr lang="en-US" dirty="0">
                  <a:solidFill>
                    <a:prstClr val="black"/>
                  </a:solidFill>
                  <a:latin typeface="Helvetica Light" charset="0"/>
                  <a:ea typeface="Helvetica Light" charset="0"/>
                  <a:cs typeface="Helvetica Light" charset="0"/>
                </a:rPr>
                <a:t>income</a:t>
              </a:r>
            </a:p>
            <a:p>
              <a:r>
                <a:rPr lang="en-US" dirty="0">
                  <a:solidFill>
                    <a:prstClr val="black"/>
                  </a:solidFill>
                  <a:latin typeface="Helvetica Light" charset="0"/>
                  <a:ea typeface="Helvetica Light" charset="0"/>
                  <a:cs typeface="Helvetica Light" charset="0"/>
                </a:rPr>
                <a:t> - county sample</a:t>
              </a:r>
            </a:p>
          </p:txBody>
        </p:sp>
        <p:sp>
          <p:nvSpPr>
            <p:cNvPr id="36" name="TextBox 35"/>
            <p:cNvSpPr txBox="1"/>
            <p:nvPr/>
          </p:nvSpPr>
          <p:spPr>
            <a:xfrm>
              <a:off x="7086601" y="3532822"/>
              <a:ext cx="2057400" cy="1477328"/>
            </a:xfrm>
            <a:prstGeom prst="rect">
              <a:avLst/>
            </a:prstGeom>
            <a:noFill/>
          </p:spPr>
          <p:txBody>
            <a:bodyPr wrap="square" rtlCol="0">
              <a:spAutoFit/>
            </a:bodyPr>
            <a:lstStyle/>
            <a:p>
              <a:r>
                <a:rPr lang="en-US" b="1" u="sng" dirty="0">
                  <a:solidFill>
                    <a:prstClr val="black"/>
                  </a:solidFill>
                  <a:latin typeface="Helvetica Light" charset="0"/>
                  <a:ea typeface="Helvetica Light" charset="0"/>
                  <a:cs typeface="Helvetica Light" charset="0"/>
                </a:rPr>
                <a:t>Household level Imputation</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a:t>
              </a:r>
            </a:p>
            <a:p>
              <a:r>
                <a:rPr lang="en-US" dirty="0">
                  <a:solidFill>
                    <a:prstClr val="black"/>
                  </a:solidFill>
                  <a:latin typeface="Helvetica Light" charset="0"/>
                  <a:ea typeface="Helvetica Light" charset="0"/>
                  <a:cs typeface="Helvetica Light" charset="0"/>
                </a:rPr>
                <a:t>income</a:t>
              </a:r>
            </a:p>
          </p:txBody>
        </p:sp>
        <p:sp>
          <p:nvSpPr>
            <p:cNvPr id="2" name="Right Arrow 1"/>
            <p:cNvSpPr/>
            <p:nvPr/>
          </p:nvSpPr>
          <p:spPr>
            <a:xfrm>
              <a:off x="6400800" y="4109242"/>
              <a:ext cx="533400" cy="228600"/>
            </a:xfrm>
            <a:prstGeom prst="rightArrow">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Helvetica Light" charset="0"/>
                <a:ea typeface="Helvetica Light" charset="0"/>
                <a:cs typeface="Helvetica Light" charset="0"/>
              </a:endParaRPr>
            </a:p>
          </p:txBody>
        </p:sp>
      </p:grpSp>
      <p:sp>
        <p:nvSpPr>
          <p:cNvPr id="14" name="TextBox 13"/>
          <p:cNvSpPr txBox="1"/>
          <p:nvPr/>
        </p:nvSpPr>
        <p:spPr>
          <a:xfrm>
            <a:off x="420047" y="3532822"/>
            <a:ext cx="1865953" cy="1477328"/>
          </a:xfrm>
          <a:prstGeom prst="rect">
            <a:avLst/>
          </a:prstGeom>
          <a:noFill/>
        </p:spPr>
        <p:txBody>
          <a:bodyPr wrap="square" rtlCol="0">
            <a:spAutoFit/>
          </a:bodyPr>
          <a:lstStyle/>
          <a:p>
            <a:r>
              <a:rPr lang="en-US" b="1" u="sng" dirty="0">
                <a:solidFill>
                  <a:prstClr val="black"/>
                </a:solidFill>
                <a:latin typeface="Helvetica Light" charset="0"/>
                <a:ea typeface="Helvetica Light" charset="0"/>
                <a:cs typeface="Helvetica Light" charset="0"/>
              </a:rPr>
              <a:t>Local Data</a:t>
            </a:r>
          </a:p>
          <a:p>
            <a:r>
              <a:rPr lang="en-US" dirty="0">
                <a:solidFill>
                  <a:prstClr val="black"/>
                </a:solidFill>
                <a:latin typeface="Helvetica Light" charset="0"/>
                <a:ea typeface="Helvetica Light" charset="0"/>
                <a:cs typeface="Helvetica Light" charset="0"/>
              </a:rPr>
              <a:t>housing price</a:t>
            </a:r>
          </a:p>
          <a:p>
            <a:r>
              <a:rPr lang="en-US" dirty="0">
                <a:solidFill>
                  <a:prstClr val="black"/>
                </a:solidFill>
                <a:latin typeface="Helvetica Light" charset="0"/>
                <a:ea typeface="Helvetica Light" charset="0"/>
                <a:cs typeface="Helvetica Light" charset="0"/>
              </a:rPr>
              <a:t>tax amount from real estate tax assessments</a:t>
            </a:r>
          </a:p>
        </p:txBody>
      </p:sp>
      <p:sp>
        <p:nvSpPr>
          <p:cNvPr id="16" name="Title 2">
            <a:extLst>
              <a:ext uri="{FF2B5EF4-FFF2-40B4-BE49-F238E27FC236}">
                <a16:creationId xmlns:a16="http://schemas.microsoft.com/office/drawing/2014/main" id="{8C863F5F-2436-434A-8ADE-51F63DCF3FE3}"/>
              </a:ext>
            </a:extLst>
          </p:cNvPr>
          <p:cNvSpPr>
            <a:spLocks noGrp="1"/>
          </p:cNvSpPr>
          <p:nvPr>
            <p:ph type="title"/>
          </p:nvPr>
        </p:nvSpPr>
        <p:spPr>
          <a:xfrm>
            <a:off x="1" y="42594"/>
            <a:ext cx="9144000" cy="857250"/>
          </a:xfrm>
        </p:spPr>
        <p:txBody>
          <a:bodyPr>
            <a:noAutofit/>
          </a:bodyPr>
          <a:lstStyle/>
          <a:p>
            <a:pPr>
              <a:lnSpc>
                <a:spcPct val="80000"/>
              </a:lnSpc>
            </a:pPr>
            <a:r>
              <a:rPr lang="en-US" dirty="0"/>
              <a:t>Use data at different levels of aggregation / support to inform at the individual level</a:t>
            </a:r>
          </a:p>
        </p:txBody>
      </p:sp>
    </p:spTree>
    <p:extLst>
      <p:ext uri="{BB962C8B-B14F-4D97-AF65-F5344CB8AC3E}">
        <p14:creationId xmlns:p14="http://schemas.microsoft.com/office/powerpoint/2010/main" val="192287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277F68-A7A5-6B49-AC7B-9F11FC6CD259}"/>
              </a:ext>
            </a:extLst>
          </p:cNvPr>
          <p:cNvSpPr/>
          <p:nvPr/>
        </p:nvSpPr>
        <p:spPr>
          <a:xfrm>
            <a:off x="1577017" y="2263915"/>
            <a:ext cx="198582" cy="2424546"/>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a:t>
            </a:r>
          </a:p>
        </p:txBody>
      </p:sp>
      <p:sp>
        <p:nvSpPr>
          <p:cNvPr id="2" name="Title 1">
            <a:extLst>
              <a:ext uri="{FF2B5EF4-FFF2-40B4-BE49-F238E27FC236}">
                <a16:creationId xmlns:a16="http://schemas.microsoft.com/office/drawing/2014/main" id="{2A4F5F04-7058-9D4C-86D3-B7EFADC6A067}"/>
              </a:ext>
            </a:extLst>
          </p:cNvPr>
          <p:cNvSpPr>
            <a:spLocks noGrp="1"/>
          </p:cNvSpPr>
          <p:nvPr>
            <p:ph type="title"/>
          </p:nvPr>
        </p:nvSpPr>
        <p:spPr>
          <a:xfrm>
            <a:off x="457200" y="21256"/>
            <a:ext cx="8229600" cy="726894"/>
          </a:xfrm>
        </p:spPr>
        <p:txBody>
          <a:bodyPr/>
          <a:lstStyle/>
          <a:p>
            <a:r>
              <a:rPr lang="en-US" dirty="0"/>
              <a:t>“Posterior” and a Sampling Approach</a:t>
            </a:r>
          </a:p>
        </p:txBody>
      </p:sp>
      <p:sp>
        <p:nvSpPr>
          <p:cNvPr id="3" name="Rectangle 2">
            <a:extLst>
              <a:ext uri="{FF2B5EF4-FFF2-40B4-BE49-F238E27FC236}">
                <a16:creationId xmlns:a16="http://schemas.microsoft.com/office/drawing/2014/main" id="{5C439781-D755-4642-BE59-AAE1EEF99FB5}"/>
              </a:ext>
            </a:extLst>
          </p:cNvPr>
          <p:cNvSpPr/>
          <p:nvPr/>
        </p:nvSpPr>
        <p:spPr>
          <a:xfrm>
            <a:off x="311626"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 ● ● ● ● </a:t>
            </a:r>
          </a:p>
        </p:txBody>
      </p:sp>
      <p:sp>
        <p:nvSpPr>
          <p:cNvPr id="4" name="Rectangle 3">
            <a:extLst>
              <a:ext uri="{FF2B5EF4-FFF2-40B4-BE49-F238E27FC236}">
                <a16:creationId xmlns:a16="http://schemas.microsoft.com/office/drawing/2014/main" id="{8BCAA272-CC0E-E646-8D07-86908EE79674}"/>
              </a:ext>
            </a:extLst>
          </p:cNvPr>
          <p:cNvSpPr/>
          <p:nvPr/>
        </p:nvSpPr>
        <p:spPr>
          <a:xfrm>
            <a:off x="510208"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 name="Rectangle 4">
            <a:extLst>
              <a:ext uri="{FF2B5EF4-FFF2-40B4-BE49-F238E27FC236}">
                <a16:creationId xmlns:a16="http://schemas.microsoft.com/office/drawing/2014/main" id="{3B698BFF-9DE0-534A-9B2B-70B73DE6A944}"/>
              </a:ext>
            </a:extLst>
          </p:cNvPr>
          <p:cNvSpPr/>
          <p:nvPr/>
        </p:nvSpPr>
        <p:spPr>
          <a:xfrm>
            <a:off x="510208" y="892316"/>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9A314F-4AC3-8B4A-96F3-8C6205C4DC4E}"/>
              </a:ext>
            </a:extLst>
          </p:cNvPr>
          <p:cNvSpPr/>
          <p:nvPr/>
        </p:nvSpPr>
        <p:spPr>
          <a:xfrm>
            <a:off x="318053" y="898944"/>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4BCF24-BACF-EF46-BA40-EC9F72792E25}"/>
              </a:ext>
            </a:extLst>
          </p:cNvPr>
          <p:cNvSpPr/>
          <p:nvPr/>
        </p:nvSpPr>
        <p:spPr>
          <a:xfrm>
            <a:off x="311626"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9CFD50-F47A-C148-8E56-A2E4CF856609}"/>
              </a:ext>
            </a:extLst>
          </p:cNvPr>
          <p:cNvSpPr/>
          <p:nvPr/>
        </p:nvSpPr>
        <p:spPr>
          <a:xfrm>
            <a:off x="318254"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8063A0D-628A-094C-91CC-C25D2AF457AE}"/>
              </a:ext>
            </a:extLst>
          </p:cNvPr>
          <p:cNvSpPr txBox="1"/>
          <p:nvPr/>
        </p:nvSpPr>
        <p:spPr>
          <a:xfrm rot="16200000">
            <a:off x="-291683" y="2541743"/>
            <a:ext cx="952697" cy="369332"/>
          </a:xfrm>
          <a:prstGeom prst="rect">
            <a:avLst/>
          </a:prstGeom>
          <a:noFill/>
        </p:spPr>
        <p:txBody>
          <a:bodyPr wrap="none" rtlCol="0">
            <a:spAutoFit/>
          </a:bodyPr>
          <a:lstStyle/>
          <a:p>
            <a:r>
              <a:rPr lang="en-US" dirty="0"/>
              <a:t>region 1</a:t>
            </a:r>
          </a:p>
        </p:txBody>
      </p:sp>
      <p:sp>
        <p:nvSpPr>
          <p:cNvPr id="11" name="TextBox 10">
            <a:extLst>
              <a:ext uri="{FF2B5EF4-FFF2-40B4-BE49-F238E27FC236}">
                <a16:creationId xmlns:a16="http://schemas.microsoft.com/office/drawing/2014/main" id="{67588546-85DC-E949-8219-C2B4B9F85DCD}"/>
              </a:ext>
            </a:extLst>
          </p:cNvPr>
          <p:cNvSpPr txBox="1"/>
          <p:nvPr/>
        </p:nvSpPr>
        <p:spPr>
          <a:xfrm rot="16200000">
            <a:off x="-291681" y="3851424"/>
            <a:ext cx="952697" cy="369332"/>
          </a:xfrm>
          <a:prstGeom prst="rect">
            <a:avLst/>
          </a:prstGeom>
          <a:noFill/>
        </p:spPr>
        <p:txBody>
          <a:bodyPr wrap="none" rtlCol="0">
            <a:spAutoFit/>
          </a:bodyPr>
          <a:lstStyle/>
          <a:p>
            <a:r>
              <a:rPr lang="en-US" dirty="0"/>
              <a:t>region 2</a:t>
            </a:r>
          </a:p>
        </p:txBody>
      </p:sp>
      <p:sp>
        <p:nvSpPr>
          <p:cNvPr id="12" name="TextBox 11">
            <a:extLst>
              <a:ext uri="{FF2B5EF4-FFF2-40B4-BE49-F238E27FC236}">
                <a16:creationId xmlns:a16="http://schemas.microsoft.com/office/drawing/2014/main" id="{48765A7F-0A40-B348-9CEF-B1B4E2C3BFA5}"/>
              </a:ext>
            </a:extLst>
          </p:cNvPr>
          <p:cNvSpPr txBox="1"/>
          <p:nvPr/>
        </p:nvSpPr>
        <p:spPr>
          <a:xfrm rot="16200000">
            <a:off x="-245097" y="1386449"/>
            <a:ext cx="859531" cy="369332"/>
          </a:xfrm>
          <a:prstGeom prst="rect">
            <a:avLst/>
          </a:prstGeom>
          <a:noFill/>
        </p:spPr>
        <p:txBody>
          <a:bodyPr wrap="none" rtlCol="0">
            <a:spAutoFit/>
          </a:bodyPr>
          <a:lstStyle/>
          <a:p>
            <a:r>
              <a:rPr lang="en-US" dirty="0"/>
              <a:t>sample</a:t>
            </a:r>
          </a:p>
        </p:txBody>
      </p:sp>
      <p:sp>
        <p:nvSpPr>
          <p:cNvPr id="13" name="TextBox 12">
            <a:extLst>
              <a:ext uri="{FF2B5EF4-FFF2-40B4-BE49-F238E27FC236}">
                <a16:creationId xmlns:a16="http://schemas.microsoft.com/office/drawing/2014/main" id="{0C327E6E-5F7D-BD4C-A764-D5CE28A20E39}"/>
              </a:ext>
            </a:extLst>
          </p:cNvPr>
          <p:cNvSpPr txBox="1"/>
          <p:nvPr/>
        </p:nvSpPr>
        <p:spPr>
          <a:xfrm>
            <a:off x="246423" y="514487"/>
            <a:ext cx="593432" cy="369332"/>
          </a:xfrm>
          <a:prstGeom prst="rect">
            <a:avLst/>
          </a:prstGeom>
          <a:noFill/>
        </p:spPr>
        <p:txBody>
          <a:bodyPr wrap="none" rtlCol="0">
            <a:spAutoFit/>
          </a:bodyPr>
          <a:lstStyle/>
          <a:p>
            <a:r>
              <a:rPr lang="en-US" dirty="0"/>
              <a:t>x</a:t>
            </a:r>
            <a:r>
              <a:rPr lang="en-US" baseline="-25000" dirty="0"/>
              <a:t>1</a:t>
            </a:r>
            <a:r>
              <a:rPr lang="en-US" dirty="0"/>
              <a:t> x</a:t>
            </a:r>
            <a:r>
              <a:rPr lang="en-US" baseline="-25000" dirty="0"/>
              <a:t>2</a:t>
            </a:r>
          </a:p>
        </p:txBody>
      </p:sp>
      <p:sp>
        <p:nvSpPr>
          <p:cNvPr id="15" name="Rectangle 14">
            <a:extLst>
              <a:ext uri="{FF2B5EF4-FFF2-40B4-BE49-F238E27FC236}">
                <a16:creationId xmlns:a16="http://schemas.microsoft.com/office/drawing/2014/main" id="{254D1471-122C-CE4B-8996-F00D6DEC0F57}"/>
              </a:ext>
            </a:extLst>
          </p:cNvPr>
          <p:cNvSpPr/>
          <p:nvPr/>
        </p:nvSpPr>
        <p:spPr>
          <a:xfrm>
            <a:off x="1378435" y="2263915"/>
            <a:ext cx="198582" cy="2424546"/>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a:t>
            </a:r>
          </a:p>
        </p:txBody>
      </p:sp>
      <p:sp>
        <p:nvSpPr>
          <p:cNvPr id="18" name="Rectangle 17">
            <a:extLst>
              <a:ext uri="{FF2B5EF4-FFF2-40B4-BE49-F238E27FC236}">
                <a16:creationId xmlns:a16="http://schemas.microsoft.com/office/drawing/2014/main" id="{C11900F1-B57E-3746-A9B8-BB0083A8E9CD}"/>
              </a:ext>
            </a:extLst>
          </p:cNvPr>
          <p:cNvSpPr/>
          <p:nvPr/>
        </p:nvSpPr>
        <p:spPr>
          <a:xfrm>
            <a:off x="1365175"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BFD092-5AC7-3345-8153-ED788F84D185}"/>
              </a:ext>
            </a:extLst>
          </p:cNvPr>
          <p:cNvSpPr/>
          <p:nvPr/>
        </p:nvSpPr>
        <p:spPr>
          <a:xfrm>
            <a:off x="1371803"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C80601C-85B8-CC45-A9F5-6FDEAFAD4614}"/>
              </a:ext>
            </a:extLst>
          </p:cNvPr>
          <p:cNvSpPr/>
          <p:nvPr/>
        </p:nvSpPr>
        <p:spPr>
          <a:xfrm>
            <a:off x="2246662" y="2263915"/>
            <a:ext cx="198582" cy="2424546"/>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a:t>
            </a:r>
          </a:p>
        </p:txBody>
      </p:sp>
      <p:sp>
        <p:nvSpPr>
          <p:cNvPr id="23" name="Rectangle 22">
            <a:extLst>
              <a:ext uri="{FF2B5EF4-FFF2-40B4-BE49-F238E27FC236}">
                <a16:creationId xmlns:a16="http://schemas.microsoft.com/office/drawing/2014/main" id="{675DED1D-569F-7740-91EC-6094D6F5A96E}"/>
              </a:ext>
            </a:extLst>
          </p:cNvPr>
          <p:cNvSpPr/>
          <p:nvPr/>
        </p:nvSpPr>
        <p:spPr>
          <a:xfrm>
            <a:off x="2048080" y="2263915"/>
            <a:ext cx="198582" cy="2424546"/>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a:t>
            </a:r>
          </a:p>
        </p:txBody>
      </p:sp>
      <p:sp>
        <p:nvSpPr>
          <p:cNvPr id="24" name="Rectangle 23">
            <a:extLst>
              <a:ext uri="{FF2B5EF4-FFF2-40B4-BE49-F238E27FC236}">
                <a16:creationId xmlns:a16="http://schemas.microsoft.com/office/drawing/2014/main" id="{6D4D0B17-9CE7-AA4D-A93D-3741F93B6597}"/>
              </a:ext>
            </a:extLst>
          </p:cNvPr>
          <p:cNvSpPr/>
          <p:nvPr/>
        </p:nvSpPr>
        <p:spPr>
          <a:xfrm>
            <a:off x="2034820"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7EFA41E-B962-4E44-B0F1-3881E933A868}"/>
              </a:ext>
            </a:extLst>
          </p:cNvPr>
          <p:cNvSpPr/>
          <p:nvPr/>
        </p:nvSpPr>
        <p:spPr>
          <a:xfrm>
            <a:off x="2041448"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620A7AF-5CD7-D543-B0FC-F0CA777E8314}"/>
              </a:ext>
            </a:extLst>
          </p:cNvPr>
          <p:cNvSpPr/>
          <p:nvPr/>
        </p:nvSpPr>
        <p:spPr>
          <a:xfrm>
            <a:off x="3509125" y="2263915"/>
            <a:ext cx="198582" cy="2424546"/>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a:t>
            </a:r>
          </a:p>
        </p:txBody>
      </p:sp>
      <p:sp>
        <p:nvSpPr>
          <p:cNvPr id="27" name="Rectangle 26">
            <a:extLst>
              <a:ext uri="{FF2B5EF4-FFF2-40B4-BE49-F238E27FC236}">
                <a16:creationId xmlns:a16="http://schemas.microsoft.com/office/drawing/2014/main" id="{081CF47E-EE02-5B47-BFE9-525865809937}"/>
              </a:ext>
            </a:extLst>
          </p:cNvPr>
          <p:cNvSpPr/>
          <p:nvPr/>
        </p:nvSpPr>
        <p:spPr>
          <a:xfrm>
            <a:off x="3310543" y="2263915"/>
            <a:ext cx="198582" cy="2424546"/>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a:t>
            </a:r>
          </a:p>
        </p:txBody>
      </p:sp>
      <p:sp>
        <p:nvSpPr>
          <p:cNvPr id="28" name="Rectangle 27">
            <a:extLst>
              <a:ext uri="{FF2B5EF4-FFF2-40B4-BE49-F238E27FC236}">
                <a16:creationId xmlns:a16="http://schemas.microsoft.com/office/drawing/2014/main" id="{FE75C124-3A29-A74F-8ADD-91893452A41D}"/>
              </a:ext>
            </a:extLst>
          </p:cNvPr>
          <p:cNvSpPr/>
          <p:nvPr/>
        </p:nvSpPr>
        <p:spPr>
          <a:xfrm>
            <a:off x="3297283"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07BF842-6EC2-EF45-80EF-9E6AFD2F69CB}"/>
              </a:ext>
            </a:extLst>
          </p:cNvPr>
          <p:cNvSpPr/>
          <p:nvPr/>
        </p:nvSpPr>
        <p:spPr>
          <a:xfrm>
            <a:off x="3303911"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2EF42448-EE25-5C43-8DE1-8A56E2EA5224}"/>
              </a:ext>
            </a:extLst>
          </p:cNvPr>
          <p:cNvSpPr txBox="1"/>
          <p:nvPr/>
        </p:nvSpPr>
        <p:spPr>
          <a:xfrm>
            <a:off x="1441389" y="1903563"/>
            <a:ext cx="519964" cy="369332"/>
          </a:xfrm>
          <a:prstGeom prst="rect">
            <a:avLst/>
          </a:prstGeom>
          <a:noFill/>
        </p:spPr>
        <p:txBody>
          <a:bodyPr wrap="square" rtlCol="0">
            <a:spAutoFit/>
          </a:bodyPr>
          <a:lstStyle/>
          <a:p>
            <a:r>
              <a:rPr lang="en-US" dirty="0"/>
              <a:t>x</a:t>
            </a:r>
            <a:r>
              <a:rPr lang="en-US" baseline="30000" dirty="0"/>
              <a:t>1</a:t>
            </a:r>
          </a:p>
        </p:txBody>
      </p:sp>
      <p:sp>
        <p:nvSpPr>
          <p:cNvPr id="31" name="TextBox 30">
            <a:extLst>
              <a:ext uri="{FF2B5EF4-FFF2-40B4-BE49-F238E27FC236}">
                <a16:creationId xmlns:a16="http://schemas.microsoft.com/office/drawing/2014/main" id="{FEAFC6A6-49AF-A440-B0FA-4A5A60587B05}"/>
              </a:ext>
            </a:extLst>
          </p:cNvPr>
          <p:cNvSpPr txBox="1"/>
          <p:nvPr/>
        </p:nvSpPr>
        <p:spPr>
          <a:xfrm>
            <a:off x="2110602" y="1903563"/>
            <a:ext cx="519964" cy="369332"/>
          </a:xfrm>
          <a:prstGeom prst="rect">
            <a:avLst/>
          </a:prstGeom>
          <a:noFill/>
        </p:spPr>
        <p:txBody>
          <a:bodyPr wrap="square" rtlCol="0">
            <a:spAutoFit/>
          </a:bodyPr>
          <a:lstStyle/>
          <a:p>
            <a:r>
              <a:rPr lang="en-US" dirty="0"/>
              <a:t>x</a:t>
            </a:r>
            <a:r>
              <a:rPr lang="en-US" baseline="30000" dirty="0"/>
              <a:t>2</a:t>
            </a:r>
          </a:p>
        </p:txBody>
      </p:sp>
      <p:sp>
        <p:nvSpPr>
          <p:cNvPr id="32" name="TextBox 31">
            <a:extLst>
              <a:ext uri="{FF2B5EF4-FFF2-40B4-BE49-F238E27FC236}">
                <a16:creationId xmlns:a16="http://schemas.microsoft.com/office/drawing/2014/main" id="{5BADBD50-212E-B445-9238-0E58ED9DBF19}"/>
              </a:ext>
            </a:extLst>
          </p:cNvPr>
          <p:cNvSpPr txBox="1"/>
          <p:nvPr/>
        </p:nvSpPr>
        <p:spPr>
          <a:xfrm>
            <a:off x="3348434" y="1886614"/>
            <a:ext cx="519964" cy="369332"/>
          </a:xfrm>
          <a:prstGeom prst="rect">
            <a:avLst/>
          </a:prstGeom>
          <a:noFill/>
        </p:spPr>
        <p:txBody>
          <a:bodyPr wrap="square" rtlCol="0">
            <a:spAutoFit/>
          </a:bodyPr>
          <a:lstStyle/>
          <a:p>
            <a:r>
              <a:rPr lang="en-US" dirty="0" err="1"/>
              <a:t>x</a:t>
            </a:r>
            <a:r>
              <a:rPr lang="en-US" baseline="30000" dirty="0" err="1"/>
              <a:t>T</a:t>
            </a:r>
            <a:endParaRPr lang="en-US" baseline="30000" dirty="0"/>
          </a:p>
        </p:txBody>
      </p:sp>
      <p:grpSp>
        <p:nvGrpSpPr>
          <p:cNvPr id="47" name="Group 46">
            <a:extLst>
              <a:ext uri="{FF2B5EF4-FFF2-40B4-BE49-F238E27FC236}">
                <a16:creationId xmlns:a16="http://schemas.microsoft.com/office/drawing/2014/main" id="{1FB1C347-971A-454E-A603-7DDBE1C07397}"/>
              </a:ext>
            </a:extLst>
          </p:cNvPr>
          <p:cNvGrpSpPr/>
          <p:nvPr/>
        </p:nvGrpSpPr>
        <p:grpSpPr>
          <a:xfrm>
            <a:off x="1148104" y="748150"/>
            <a:ext cx="1462587" cy="1178935"/>
            <a:chOff x="1148104" y="787906"/>
            <a:chExt cx="1462587" cy="1178935"/>
          </a:xfrm>
        </p:grpSpPr>
        <p:sp>
          <p:nvSpPr>
            <p:cNvPr id="33" name="TextBox 32">
              <a:extLst>
                <a:ext uri="{FF2B5EF4-FFF2-40B4-BE49-F238E27FC236}">
                  <a16:creationId xmlns:a16="http://schemas.microsoft.com/office/drawing/2014/main" id="{7FA815B1-88C9-594F-A265-6D93E9C075A6}"/>
                </a:ext>
              </a:extLst>
            </p:cNvPr>
            <p:cNvSpPr txBox="1"/>
            <p:nvPr/>
          </p:nvSpPr>
          <p:spPr>
            <a:xfrm>
              <a:off x="1630017" y="1205948"/>
              <a:ext cx="32412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004CE5BE-9B8F-0A40-866D-B2A635C5CA74}"/>
                </a:ext>
              </a:extLst>
            </p:cNvPr>
            <p:cNvSpPr txBox="1"/>
            <p:nvPr/>
          </p:nvSpPr>
          <p:spPr>
            <a:xfrm>
              <a:off x="1782417" y="1318592"/>
              <a:ext cx="324128"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1094F270-5FCB-3D46-BD4F-C9622FAC6025}"/>
                </a:ext>
              </a:extLst>
            </p:cNvPr>
            <p:cNvSpPr txBox="1"/>
            <p:nvPr/>
          </p:nvSpPr>
          <p:spPr>
            <a:xfrm>
              <a:off x="1934817" y="1099931"/>
              <a:ext cx="324128" cy="369332"/>
            </a:xfrm>
            <a:prstGeom prst="rect">
              <a:avLst/>
            </a:prstGeom>
            <a:noFill/>
          </p:spPr>
          <p:txBody>
            <a:bodyPr wrap="none" rtlCol="0">
              <a:spAutoFit/>
            </a:bodyPr>
            <a:lstStyle/>
            <a:p>
              <a:r>
                <a:rPr lang="en-US" dirty="0"/>
                <a:t>●</a:t>
              </a:r>
            </a:p>
          </p:txBody>
        </p:sp>
        <p:sp>
          <p:nvSpPr>
            <p:cNvPr id="36" name="TextBox 35">
              <a:extLst>
                <a:ext uri="{FF2B5EF4-FFF2-40B4-BE49-F238E27FC236}">
                  <a16:creationId xmlns:a16="http://schemas.microsoft.com/office/drawing/2014/main" id="{870C6968-F3D7-134D-A87C-384C7B67B8FD}"/>
                </a:ext>
              </a:extLst>
            </p:cNvPr>
            <p:cNvSpPr txBox="1"/>
            <p:nvPr/>
          </p:nvSpPr>
          <p:spPr>
            <a:xfrm>
              <a:off x="2087217" y="841516"/>
              <a:ext cx="324128" cy="369332"/>
            </a:xfrm>
            <a:prstGeom prst="rect">
              <a:avLst/>
            </a:prstGeom>
            <a:noFill/>
          </p:spPr>
          <p:txBody>
            <a:bodyPr wrap="none" rtlCol="0">
              <a:spAutoFit/>
            </a:bodyPr>
            <a:lstStyle/>
            <a:p>
              <a:r>
                <a:rPr lang="en-US" dirty="0"/>
                <a:t>●</a:t>
              </a:r>
            </a:p>
          </p:txBody>
        </p:sp>
        <p:sp>
          <p:nvSpPr>
            <p:cNvPr id="37" name="TextBox 36">
              <a:extLst>
                <a:ext uri="{FF2B5EF4-FFF2-40B4-BE49-F238E27FC236}">
                  <a16:creationId xmlns:a16="http://schemas.microsoft.com/office/drawing/2014/main" id="{3C85BF6B-82A8-0447-AEC4-B9F0B6F3561D}"/>
                </a:ext>
              </a:extLst>
            </p:cNvPr>
            <p:cNvSpPr txBox="1"/>
            <p:nvPr/>
          </p:nvSpPr>
          <p:spPr>
            <a:xfrm>
              <a:off x="2239617" y="914400"/>
              <a:ext cx="324128" cy="369332"/>
            </a:xfrm>
            <a:prstGeom prst="rect">
              <a:avLst/>
            </a:prstGeom>
            <a:noFill/>
          </p:spPr>
          <p:txBody>
            <a:bodyPr wrap="none" rtlCol="0">
              <a:spAutoFit/>
            </a:bodyPr>
            <a:lstStyle/>
            <a:p>
              <a:r>
                <a:rPr lang="en-US" dirty="0"/>
                <a:t>●</a:t>
              </a:r>
            </a:p>
          </p:txBody>
        </p:sp>
        <p:sp>
          <p:nvSpPr>
            <p:cNvPr id="38" name="Oval 37">
              <a:extLst>
                <a:ext uri="{FF2B5EF4-FFF2-40B4-BE49-F238E27FC236}">
                  <a16:creationId xmlns:a16="http://schemas.microsoft.com/office/drawing/2014/main" id="{126A4D7C-71A8-7B41-989D-C17BF03C8189}"/>
                </a:ext>
              </a:extLst>
            </p:cNvPr>
            <p:cNvSpPr/>
            <p:nvPr/>
          </p:nvSpPr>
          <p:spPr>
            <a:xfrm rot="19749301">
              <a:off x="1644579" y="1045790"/>
              <a:ext cx="940904" cy="404192"/>
            </a:xfrm>
            <a:prstGeom prst="ellipse">
              <a:avLst/>
            </a:prstGeom>
            <a:no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63BFA64-FEF6-F541-A63D-5E14110F58BC}"/>
                </a:ext>
              </a:extLst>
            </p:cNvPr>
            <p:cNvCxnSpPr>
              <a:cxnSpLocks/>
            </p:cNvCxnSpPr>
            <p:nvPr/>
          </p:nvCxnSpPr>
          <p:spPr>
            <a:xfrm flipV="1">
              <a:off x="1543986" y="787906"/>
              <a:ext cx="6639" cy="8747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21EA75B-C023-D341-A4B4-D6A3A5B017E1}"/>
                </a:ext>
              </a:extLst>
            </p:cNvPr>
            <p:cNvCxnSpPr>
              <a:cxnSpLocks/>
            </p:cNvCxnSpPr>
            <p:nvPr/>
          </p:nvCxnSpPr>
          <p:spPr>
            <a:xfrm flipV="1">
              <a:off x="1550625" y="1624311"/>
              <a:ext cx="1060066" cy="186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5A226227-6696-884D-BE3E-53FAEBBC1D80}"/>
                </a:ext>
              </a:extLst>
            </p:cNvPr>
            <p:cNvSpPr txBox="1"/>
            <p:nvPr/>
          </p:nvSpPr>
          <p:spPr>
            <a:xfrm>
              <a:off x="1878308" y="1597509"/>
              <a:ext cx="362600" cy="369332"/>
            </a:xfrm>
            <a:prstGeom prst="rect">
              <a:avLst/>
            </a:prstGeom>
            <a:noFill/>
          </p:spPr>
          <p:txBody>
            <a:bodyPr wrap="none" rtlCol="0">
              <a:spAutoFit/>
            </a:bodyPr>
            <a:lstStyle/>
            <a:p>
              <a:r>
                <a:rPr lang="en-US" dirty="0"/>
                <a:t>x</a:t>
              </a:r>
              <a:r>
                <a:rPr lang="en-US" baseline="-25000" dirty="0"/>
                <a:t>1</a:t>
              </a:r>
            </a:p>
          </p:txBody>
        </p:sp>
        <p:sp>
          <p:nvSpPr>
            <p:cNvPr id="44" name="TextBox 43">
              <a:extLst>
                <a:ext uri="{FF2B5EF4-FFF2-40B4-BE49-F238E27FC236}">
                  <a16:creationId xmlns:a16="http://schemas.microsoft.com/office/drawing/2014/main" id="{1D79EFAA-7EAA-464C-8177-F71B5DF58449}"/>
                </a:ext>
              </a:extLst>
            </p:cNvPr>
            <p:cNvSpPr txBox="1"/>
            <p:nvPr/>
          </p:nvSpPr>
          <p:spPr>
            <a:xfrm rot="16200000">
              <a:off x="1125021" y="992460"/>
              <a:ext cx="415498" cy="369332"/>
            </a:xfrm>
            <a:prstGeom prst="rect">
              <a:avLst/>
            </a:prstGeom>
            <a:noFill/>
          </p:spPr>
          <p:txBody>
            <a:bodyPr wrap="none" rtlCol="0">
              <a:spAutoFit/>
            </a:bodyPr>
            <a:lstStyle/>
            <a:p>
              <a:r>
                <a:rPr lang="en-US" dirty="0"/>
                <a:t> x</a:t>
              </a:r>
              <a:r>
                <a:rPr lang="en-US" baseline="-25000" dirty="0"/>
                <a:t>2</a:t>
              </a:r>
            </a:p>
          </p:txBody>
        </p:sp>
      </p:grpSp>
      <p:sp>
        <p:nvSpPr>
          <p:cNvPr id="45" name="TextBox 44">
            <a:extLst>
              <a:ext uri="{FF2B5EF4-FFF2-40B4-BE49-F238E27FC236}">
                <a16:creationId xmlns:a16="http://schemas.microsoft.com/office/drawing/2014/main" id="{AF04348F-C4C9-E242-8DF0-7B2134967276}"/>
              </a:ext>
            </a:extLst>
          </p:cNvPr>
          <p:cNvSpPr txBox="1"/>
          <p:nvPr/>
        </p:nvSpPr>
        <p:spPr>
          <a:xfrm>
            <a:off x="2557682" y="3281445"/>
            <a:ext cx="631057" cy="369332"/>
          </a:xfrm>
          <a:prstGeom prst="rect">
            <a:avLst/>
          </a:prstGeom>
          <a:noFill/>
        </p:spPr>
        <p:txBody>
          <a:bodyPr wrap="square" rtlCol="0">
            <a:spAutoFit/>
          </a:bodyPr>
          <a:lstStyle/>
          <a:p>
            <a:r>
              <a:rPr lang="en-US" dirty="0"/>
              <a:t>• • • </a:t>
            </a:r>
          </a:p>
        </p:txBody>
      </p:sp>
      <p:sp>
        <p:nvSpPr>
          <p:cNvPr id="49" name="TextBox 48">
            <a:extLst>
              <a:ext uri="{FF2B5EF4-FFF2-40B4-BE49-F238E27FC236}">
                <a16:creationId xmlns:a16="http://schemas.microsoft.com/office/drawing/2014/main" id="{5E53B8F2-DCD8-D444-B9BB-7896CA6833D9}"/>
              </a:ext>
            </a:extLst>
          </p:cNvPr>
          <p:cNvSpPr txBox="1"/>
          <p:nvPr/>
        </p:nvSpPr>
        <p:spPr>
          <a:xfrm>
            <a:off x="1630017" y="4806190"/>
            <a:ext cx="1178977" cy="338554"/>
          </a:xfrm>
          <a:prstGeom prst="rect">
            <a:avLst/>
          </a:prstGeom>
          <a:noFill/>
        </p:spPr>
        <p:txBody>
          <a:bodyPr wrap="none" rtlCol="0">
            <a:spAutoFit/>
          </a:bodyPr>
          <a:lstStyle/>
          <a:p>
            <a:r>
              <a:rPr lang="en-US" sz="1600" dirty="0"/>
              <a:t>draws from </a:t>
            </a:r>
          </a:p>
        </p:txBody>
      </p:sp>
      <p:pic>
        <p:nvPicPr>
          <p:cNvPr id="50" name="Picture 49">
            <a:extLst>
              <a:ext uri="{FF2B5EF4-FFF2-40B4-BE49-F238E27FC236}">
                <a16:creationId xmlns:a16="http://schemas.microsoft.com/office/drawing/2014/main" id="{BB45D01B-B19D-5E4E-AAC2-E505826F99BB}"/>
              </a:ext>
            </a:extLst>
          </p:cNvPr>
          <p:cNvPicPr>
            <a:picLocks noChangeAspect="1"/>
          </p:cNvPicPr>
          <p:nvPr/>
        </p:nvPicPr>
        <p:blipFill>
          <a:blip r:embed="rId2"/>
          <a:stretch>
            <a:fillRect/>
          </a:stretch>
        </p:blipFill>
        <p:spPr>
          <a:xfrm>
            <a:off x="2802207" y="4905413"/>
            <a:ext cx="407584" cy="140107"/>
          </a:xfrm>
          <a:prstGeom prst="rect">
            <a:avLst/>
          </a:prstGeom>
        </p:spPr>
      </p:pic>
      <p:cxnSp>
        <p:nvCxnSpPr>
          <p:cNvPr id="52" name="Straight Connector 51">
            <a:extLst>
              <a:ext uri="{FF2B5EF4-FFF2-40B4-BE49-F238E27FC236}">
                <a16:creationId xmlns:a16="http://schemas.microsoft.com/office/drawing/2014/main" id="{C7CCF9BC-4BA9-6A42-946E-8E2D8EADA2FD}"/>
              </a:ext>
            </a:extLst>
          </p:cNvPr>
          <p:cNvCxnSpPr>
            <a:cxnSpLocks/>
          </p:cNvCxnSpPr>
          <p:nvPr/>
        </p:nvCxnSpPr>
        <p:spPr>
          <a:xfrm>
            <a:off x="3880446" y="2813351"/>
            <a:ext cx="837339" cy="0"/>
          </a:xfrm>
          <a:prstGeom prst="line">
            <a:avLst/>
          </a:prstGeom>
          <a:ln w="28575">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7E1674C-C6E8-E14B-ACE2-E5EADC576CC3}"/>
              </a:ext>
            </a:extLst>
          </p:cNvPr>
          <p:cNvSpPr txBox="1"/>
          <p:nvPr/>
        </p:nvSpPr>
        <p:spPr>
          <a:xfrm>
            <a:off x="4135604" y="2802205"/>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54" name="Straight Connector 53">
            <a:extLst>
              <a:ext uri="{FF2B5EF4-FFF2-40B4-BE49-F238E27FC236}">
                <a16:creationId xmlns:a16="http://schemas.microsoft.com/office/drawing/2014/main" id="{56B789CE-0F3B-834D-B8B1-433F06A2D031}"/>
              </a:ext>
            </a:extLst>
          </p:cNvPr>
          <p:cNvCxnSpPr>
            <a:cxnSpLocks/>
          </p:cNvCxnSpPr>
          <p:nvPr/>
        </p:nvCxnSpPr>
        <p:spPr>
          <a:xfrm flipV="1">
            <a:off x="4042839" y="2616010"/>
            <a:ext cx="0" cy="192108"/>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C27D00A-79F9-1F40-A824-B49C7810A076}"/>
              </a:ext>
            </a:extLst>
          </p:cNvPr>
          <p:cNvCxnSpPr>
            <a:cxnSpLocks/>
          </p:cNvCxnSpPr>
          <p:nvPr/>
        </p:nvCxnSpPr>
        <p:spPr>
          <a:xfrm flipV="1">
            <a:off x="4219705" y="2484849"/>
            <a:ext cx="0" cy="321623"/>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F92E33D-C9D0-3840-BD68-890E8C625BFF}"/>
              </a:ext>
            </a:extLst>
          </p:cNvPr>
          <p:cNvCxnSpPr>
            <a:cxnSpLocks/>
          </p:cNvCxnSpPr>
          <p:nvPr/>
        </p:nvCxnSpPr>
        <p:spPr>
          <a:xfrm flipV="1">
            <a:off x="4372105" y="2645660"/>
            <a:ext cx="0" cy="154445"/>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2B25A5A-7698-A54B-B551-DF7C216E0591}"/>
              </a:ext>
            </a:extLst>
          </p:cNvPr>
          <p:cNvCxnSpPr>
            <a:cxnSpLocks/>
          </p:cNvCxnSpPr>
          <p:nvPr/>
        </p:nvCxnSpPr>
        <p:spPr>
          <a:xfrm flipV="1">
            <a:off x="4548971" y="2731013"/>
            <a:ext cx="0" cy="71866"/>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7C05E1E-B231-1244-9164-7AB13935BE72}"/>
              </a:ext>
            </a:extLst>
          </p:cNvPr>
          <p:cNvCxnSpPr>
            <a:cxnSpLocks/>
          </p:cNvCxnSpPr>
          <p:nvPr/>
        </p:nvCxnSpPr>
        <p:spPr>
          <a:xfrm>
            <a:off x="3878828" y="3947152"/>
            <a:ext cx="837339" cy="0"/>
          </a:xfrm>
          <a:prstGeom prst="line">
            <a:avLst/>
          </a:prstGeom>
          <a:ln w="28575">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7885DC41-E7A9-E849-B0CB-203A6B641413}"/>
              </a:ext>
            </a:extLst>
          </p:cNvPr>
          <p:cNvSpPr txBox="1"/>
          <p:nvPr/>
        </p:nvSpPr>
        <p:spPr>
          <a:xfrm>
            <a:off x="4133986" y="3936006"/>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68" name="Straight Connector 67">
            <a:extLst>
              <a:ext uri="{FF2B5EF4-FFF2-40B4-BE49-F238E27FC236}">
                <a16:creationId xmlns:a16="http://schemas.microsoft.com/office/drawing/2014/main" id="{17D57957-2AAF-1947-81CF-4A6663A475E3}"/>
              </a:ext>
            </a:extLst>
          </p:cNvPr>
          <p:cNvCxnSpPr>
            <a:cxnSpLocks/>
          </p:cNvCxnSpPr>
          <p:nvPr/>
        </p:nvCxnSpPr>
        <p:spPr>
          <a:xfrm flipV="1">
            <a:off x="4041221" y="3650777"/>
            <a:ext cx="0" cy="291142"/>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5763CF8-FFE3-6448-8F2D-B1DE0258E194}"/>
              </a:ext>
            </a:extLst>
          </p:cNvPr>
          <p:cNvCxnSpPr>
            <a:cxnSpLocks/>
          </p:cNvCxnSpPr>
          <p:nvPr/>
        </p:nvCxnSpPr>
        <p:spPr>
          <a:xfrm flipV="1">
            <a:off x="4218087" y="3742781"/>
            <a:ext cx="0" cy="197494"/>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6B30ABC-2A3E-7D46-8533-74022FF42A18}"/>
              </a:ext>
            </a:extLst>
          </p:cNvPr>
          <p:cNvCxnSpPr>
            <a:cxnSpLocks/>
          </p:cNvCxnSpPr>
          <p:nvPr/>
        </p:nvCxnSpPr>
        <p:spPr>
          <a:xfrm flipV="1">
            <a:off x="4370487" y="3742781"/>
            <a:ext cx="0" cy="191127"/>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B652EBF-A87B-784C-8F30-29BEFB0A8EDC}"/>
              </a:ext>
            </a:extLst>
          </p:cNvPr>
          <p:cNvCxnSpPr>
            <a:cxnSpLocks/>
          </p:cNvCxnSpPr>
          <p:nvPr/>
        </p:nvCxnSpPr>
        <p:spPr>
          <a:xfrm flipV="1">
            <a:off x="4547353" y="3864814"/>
            <a:ext cx="0" cy="71866"/>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pic>
        <p:nvPicPr>
          <p:cNvPr id="78" name="Picture 77">
            <a:extLst>
              <a:ext uri="{FF2B5EF4-FFF2-40B4-BE49-F238E27FC236}">
                <a16:creationId xmlns:a16="http://schemas.microsoft.com/office/drawing/2014/main" id="{CFED9117-334D-DC40-A303-B8CF8249E5A7}"/>
              </a:ext>
            </a:extLst>
          </p:cNvPr>
          <p:cNvPicPr>
            <a:picLocks noChangeAspect="1"/>
          </p:cNvPicPr>
          <p:nvPr/>
        </p:nvPicPr>
        <p:blipFill>
          <a:blip r:embed="rId3"/>
          <a:stretch>
            <a:fillRect/>
          </a:stretch>
        </p:blipFill>
        <p:spPr>
          <a:xfrm>
            <a:off x="2949875" y="919729"/>
            <a:ext cx="2894334" cy="323536"/>
          </a:xfrm>
          <a:prstGeom prst="rect">
            <a:avLst/>
          </a:prstGeom>
        </p:spPr>
      </p:pic>
      <p:sp>
        <p:nvSpPr>
          <p:cNvPr id="81" name="TextBox 80">
            <a:extLst>
              <a:ext uri="{FF2B5EF4-FFF2-40B4-BE49-F238E27FC236}">
                <a16:creationId xmlns:a16="http://schemas.microsoft.com/office/drawing/2014/main" id="{E47318FC-C364-1941-AC06-3E9064D32201}"/>
              </a:ext>
            </a:extLst>
          </p:cNvPr>
          <p:cNvSpPr txBox="1"/>
          <p:nvPr/>
        </p:nvSpPr>
        <p:spPr>
          <a:xfrm>
            <a:off x="4716167" y="1584555"/>
            <a:ext cx="2558906" cy="369332"/>
          </a:xfrm>
          <a:prstGeom prst="rect">
            <a:avLst/>
          </a:prstGeom>
          <a:noFill/>
        </p:spPr>
        <p:txBody>
          <a:bodyPr wrap="none" rtlCol="0">
            <a:spAutoFit/>
          </a:bodyPr>
          <a:lstStyle/>
          <a:p>
            <a:r>
              <a:rPr lang="en-US" dirty="0"/>
              <a:t>Use M-H update scheme:</a:t>
            </a:r>
          </a:p>
        </p:txBody>
      </p:sp>
      <p:pic>
        <p:nvPicPr>
          <p:cNvPr id="83" name="Picture 82">
            <a:extLst>
              <a:ext uri="{FF2B5EF4-FFF2-40B4-BE49-F238E27FC236}">
                <a16:creationId xmlns:a16="http://schemas.microsoft.com/office/drawing/2014/main" id="{A0A51FD9-4128-284C-8F3E-ED4A1A91C385}"/>
              </a:ext>
            </a:extLst>
          </p:cNvPr>
          <p:cNvPicPr>
            <a:picLocks noChangeAspect="1"/>
          </p:cNvPicPr>
          <p:nvPr/>
        </p:nvPicPr>
        <p:blipFill>
          <a:blip r:embed="rId4"/>
          <a:stretch>
            <a:fillRect/>
          </a:stretch>
        </p:blipFill>
        <p:spPr>
          <a:xfrm>
            <a:off x="4881398" y="2017922"/>
            <a:ext cx="4217599" cy="1757825"/>
          </a:xfrm>
          <a:prstGeom prst="rect">
            <a:avLst/>
          </a:prstGeom>
        </p:spPr>
      </p:pic>
      <p:cxnSp>
        <p:nvCxnSpPr>
          <p:cNvPr id="14" name="Straight Connector 13">
            <a:extLst>
              <a:ext uri="{FF2B5EF4-FFF2-40B4-BE49-F238E27FC236}">
                <a16:creationId xmlns:a16="http://schemas.microsoft.com/office/drawing/2014/main" id="{6A297D14-8628-F045-91CF-C6CB6C60EF1E}"/>
              </a:ext>
            </a:extLst>
          </p:cNvPr>
          <p:cNvCxnSpPr>
            <a:cxnSpLocks/>
          </p:cNvCxnSpPr>
          <p:nvPr/>
        </p:nvCxnSpPr>
        <p:spPr>
          <a:xfrm>
            <a:off x="6293672" y="2700017"/>
            <a:ext cx="784781" cy="165821"/>
          </a:xfrm>
          <a:prstGeom prst="line">
            <a:avLst/>
          </a:prstGeom>
          <a:ln w="63500">
            <a:solidFill>
              <a:srgbClr val="FF0000">
                <a:alpha val="38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8C2EBA7D-DA61-BB41-914C-74C4DC7F6E36}"/>
              </a:ext>
            </a:extLst>
          </p:cNvPr>
          <p:cNvCxnSpPr>
            <a:cxnSpLocks/>
          </p:cNvCxnSpPr>
          <p:nvPr/>
        </p:nvCxnSpPr>
        <p:spPr>
          <a:xfrm>
            <a:off x="6293672" y="2974938"/>
            <a:ext cx="784781" cy="165821"/>
          </a:xfrm>
          <a:prstGeom prst="line">
            <a:avLst/>
          </a:prstGeom>
          <a:ln w="63500">
            <a:solidFill>
              <a:srgbClr val="0070C0">
                <a:alpha val="38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F4B8462-71B2-824B-B9C5-6939B0ECEBD2}"/>
              </a:ext>
            </a:extLst>
          </p:cNvPr>
          <p:cNvCxnSpPr>
            <a:cxnSpLocks/>
          </p:cNvCxnSpPr>
          <p:nvPr/>
        </p:nvCxnSpPr>
        <p:spPr>
          <a:xfrm>
            <a:off x="8252144" y="2986950"/>
            <a:ext cx="784781" cy="165821"/>
          </a:xfrm>
          <a:prstGeom prst="line">
            <a:avLst/>
          </a:prstGeom>
          <a:ln w="63500">
            <a:solidFill>
              <a:srgbClr val="FF0000">
                <a:alpha val="38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C60B699-C3B1-D64B-B66A-0F61EFA4BDA4}"/>
              </a:ext>
            </a:extLst>
          </p:cNvPr>
          <p:cNvCxnSpPr>
            <a:cxnSpLocks/>
          </p:cNvCxnSpPr>
          <p:nvPr/>
        </p:nvCxnSpPr>
        <p:spPr>
          <a:xfrm>
            <a:off x="8252143" y="2697238"/>
            <a:ext cx="784781" cy="165821"/>
          </a:xfrm>
          <a:prstGeom prst="line">
            <a:avLst/>
          </a:prstGeom>
          <a:ln w="63500">
            <a:solidFill>
              <a:srgbClr val="0070C0">
                <a:alpha val="38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995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5F04-7058-9D4C-86D3-B7EFADC6A067}"/>
              </a:ext>
            </a:extLst>
          </p:cNvPr>
          <p:cNvSpPr>
            <a:spLocks noGrp="1"/>
          </p:cNvSpPr>
          <p:nvPr>
            <p:ph type="title"/>
          </p:nvPr>
        </p:nvSpPr>
        <p:spPr>
          <a:xfrm>
            <a:off x="457200" y="21256"/>
            <a:ext cx="8229600" cy="726894"/>
          </a:xfrm>
        </p:spPr>
        <p:txBody>
          <a:bodyPr/>
          <a:lstStyle/>
          <a:p>
            <a:r>
              <a:rPr lang="en-US" dirty="0"/>
              <a:t>Choice of distribution I </a:t>
            </a:r>
          </a:p>
        </p:txBody>
      </p:sp>
      <p:sp>
        <p:nvSpPr>
          <p:cNvPr id="3" name="Rectangle 2">
            <a:extLst>
              <a:ext uri="{FF2B5EF4-FFF2-40B4-BE49-F238E27FC236}">
                <a16:creationId xmlns:a16="http://schemas.microsoft.com/office/drawing/2014/main" id="{5C439781-D755-4642-BE59-AAE1EEF99FB5}"/>
              </a:ext>
            </a:extLst>
          </p:cNvPr>
          <p:cNvSpPr/>
          <p:nvPr/>
        </p:nvSpPr>
        <p:spPr>
          <a:xfrm>
            <a:off x="311626"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 ● ● ● ● ● ● ● ● ● </a:t>
            </a:r>
          </a:p>
        </p:txBody>
      </p:sp>
      <p:sp>
        <p:nvSpPr>
          <p:cNvPr id="4" name="Rectangle 3">
            <a:extLst>
              <a:ext uri="{FF2B5EF4-FFF2-40B4-BE49-F238E27FC236}">
                <a16:creationId xmlns:a16="http://schemas.microsoft.com/office/drawing/2014/main" id="{8BCAA272-CC0E-E646-8D07-86908EE79674}"/>
              </a:ext>
            </a:extLst>
          </p:cNvPr>
          <p:cNvSpPr/>
          <p:nvPr/>
        </p:nvSpPr>
        <p:spPr>
          <a:xfrm>
            <a:off x="510208" y="892316"/>
            <a:ext cx="198582" cy="3796145"/>
          </a:xfrm>
          <a:prstGeom prst="rect">
            <a:avLst/>
          </a:prstGeom>
          <a:solidFill>
            <a:srgbClr val="FFFFFF"/>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 ● ● ●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 name="Rectangle 4">
            <a:extLst>
              <a:ext uri="{FF2B5EF4-FFF2-40B4-BE49-F238E27FC236}">
                <a16:creationId xmlns:a16="http://schemas.microsoft.com/office/drawing/2014/main" id="{3B698BFF-9DE0-534A-9B2B-70B73DE6A944}"/>
              </a:ext>
            </a:extLst>
          </p:cNvPr>
          <p:cNvSpPr/>
          <p:nvPr/>
        </p:nvSpPr>
        <p:spPr>
          <a:xfrm>
            <a:off x="510208" y="892316"/>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9A314F-4AC3-8B4A-96F3-8C6205C4DC4E}"/>
              </a:ext>
            </a:extLst>
          </p:cNvPr>
          <p:cNvSpPr/>
          <p:nvPr/>
        </p:nvSpPr>
        <p:spPr>
          <a:xfrm>
            <a:off x="318053" y="898944"/>
            <a:ext cx="198582" cy="1357745"/>
          </a:xfrm>
          <a:prstGeom prst="rect">
            <a:avLst/>
          </a:prstGeom>
          <a:solidFill>
            <a:schemeClr val="tx2">
              <a:alpha val="16000"/>
            </a:scheme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4BCF24-BACF-EF46-BA40-EC9F72792E25}"/>
              </a:ext>
            </a:extLst>
          </p:cNvPr>
          <p:cNvSpPr/>
          <p:nvPr/>
        </p:nvSpPr>
        <p:spPr>
          <a:xfrm>
            <a:off x="311626" y="2263915"/>
            <a:ext cx="397164" cy="1088888"/>
          </a:xfrm>
          <a:prstGeom prst="rect">
            <a:avLst/>
          </a:prstGeom>
          <a:solidFill>
            <a:srgbClr val="FF000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69CFD50-F47A-C148-8E56-A2E4CF856609}"/>
              </a:ext>
            </a:extLst>
          </p:cNvPr>
          <p:cNvSpPr/>
          <p:nvPr/>
        </p:nvSpPr>
        <p:spPr>
          <a:xfrm>
            <a:off x="318254" y="3383723"/>
            <a:ext cx="397164" cy="1304737"/>
          </a:xfrm>
          <a:prstGeom prst="rect">
            <a:avLst/>
          </a:prstGeom>
          <a:solidFill>
            <a:srgbClr val="7030A0">
              <a:alpha val="24000"/>
            </a:srgbClr>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8063A0D-628A-094C-91CC-C25D2AF457AE}"/>
              </a:ext>
            </a:extLst>
          </p:cNvPr>
          <p:cNvSpPr txBox="1"/>
          <p:nvPr/>
        </p:nvSpPr>
        <p:spPr>
          <a:xfrm rot="16200000">
            <a:off x="-291683" y="2541743"/>
            <a:ext cx="952697" cy="369332"/>
          </a:xfrm>
          <a:prstGeom prst="rect">
            <a:avLst/>
          </a:prstGeom>
          <a:noFill/>
        </p:spPr>
        <p:txBody>
          <a:bodyPr wrap="none" rtlCol="0">
            <a:spAutoFit/>
          </a:bodyPr>
          <a:lstStyle/>
          <a:p>
            <a:r>
              <a:rPr lang="en-US" dirty="0"/>
              <a:t>region 1</a:t>
            </a:r>
          </a:p>
        </p:txBody>
      </p:sp>
      <p:sp>
        <p:nvSpPr>
          <p:cNvPr id="11" name="TextBox 10">
            <a:extLst>
              <a:ext uri="{FF2B5EF4-FFF2-40B4-BE49-F238E27FC236}">
                <a16:creationId xmlns:a16="http://schemas.microsoft.com/office/drawing/2014/main" id="{67588546-85DC-E949-8219-C2B4B9F85DCD}"/>
              </a:ext>
            </a:extLst>
          </p:cNvPr>
          <p:cNvSpPr txBox="1"/>
          <p:nvPr/>
        </p:nvSpPr>
        <p:spPr>
          <a:xfrm rot="16200000">
            <a:off x="-291681" y="3851424"/>
            <a:ext cx="952697" cy="369332"/>
          </a:xfrm>
          <a:prstGeom prst="rect">
            <a:avLst/>
          </a:prstGeom>
          <a:noFill/>
        </p:spPr>
        <p:txBody>
          <a:bodyPr wrap="none" rtlCol="0">
            <a:spAutoFit/>
          </a:bodyPr>
          <a:lstStyle/>
          <a:p>
            <a:r>
              <a:rPr lang="en-US" dirty="0"/>
              <a:t>region 2</a:t>
            </a:r>
          </a:p>
        </p:txBody>
      </p:sp>
      <p:sp>
        <p:nvSpPr>
          <p:cNvPr id="12" name="TextBox 11">
            <a:extLst>
              <a:ext uri="{FF2B5EF4-FFF2-40B4-BE49-F238E27FC236}">
                <a16:creationId xmlns:a16="http://schemas.microsoft.com/office/drawing/2014/main" id="{48765A7F-0A40-B348-9CEF-B1B4E2C3BFA5}"/>
              </a:ext>
            </a:extLst>
          </p:cNvPr>
          <p:cNvSpPr txBox="1"/>
          <p:nvPr/>
        </p:nvSpPr>
        <p:spPr>
          <a:xfrm rot="16200000">
            <a:off x="-245097" y="1386449"/>
            <a:ext cx="859531" cy="369332"/>
          </a:xfrm>
          <a:prstGeom prst="rect">
            <a:avLst/>
          </a:prstGeom>
          <a:noFill/>
        </p:spPr>
        <p:txBody>
          <a:bodyPr wrap="none" rtlCol="0">
            <a:spAutoFit/>
          </a:bodyPr>
          <a:lstStyle/>
          <a:p>
            <a:r>
              <a:rPr lang="en-US" dirty="0"/>
              <a:t>sample</a:t>
            </a:r>
          </a:p>
        </p:txBody>
      </p:sp>
      <p:sp>
        <p:nvSpPr>
          <p:cNvPr id="13" name="TextBox 12">
            <a:extLst>
              <a:ext uri="{FF2B5EF4-FFF2-40B4-BE49-F238E27FC236}">
                <a16:creationId xmlns:a16="http://schemas.microsoft.com/office/drawing/2014/main" id="{0C327E6E-5F7D-BD4C-A764-D5CE28A20E39}"/>
              </a:ext>
            </a:extLst>
          </p:cNvPr>
          <p:cNvSpPr txBox="1"/>
          <p:nvPr/>
        </p:nvSpPr>
        <p:spPr>
          <a:xfrm>
            <a:off x="246423" y="514487"/>
            <a:ext cx="593432" cy="369332"/>
          </a:xfrm>
          <a:prstGeom prst="rect">
            <a:avLst/>
          </a:prstGeom>
          <a:noFill/>
        </p:spPr>
        <p:txBody>
          <a:bodyPr wrap="none" rtlCol="0">
            <a:spAutoFit/>
          </a:bodyPr>
          <a:lstStyle/>
          <a:p>
            <a:r>
              <a:rPr lang="en-US" dirty="0"/>
              <a:t>x</a:t>
            </a:r>
            <a:r>
              <a:rPr lang="en-US" baseline="-25000" dirty="0"/>
              <a:t>1</a:t>
            </a:r>
            <a:r>
              <a:rPr lang="en-US" dirty="0"/>
              <a:t> x</a:t>
            </a:r>
            <a:r>
              <a:rPr lang="en-US" baseline="-25000" dirty="0"/>
              <a:t>2</a:t>
            </a:r>
          </a:p>
        </p:txBody>
      </p:sp>
      <p:grpSp>
        <p:nvGrpSpPr>
          <p:cNvPr id="47" name="Group 46">
            <a:extLst>
              <a:ext uri="{FF2B5EF4-FFF2-40B4-BE49-F238E27FC236}">
                <a16:creationId xmlns:a16="http://schemas.microsoft.com/office/drawing/2014/main" id="{1FB1C347-971A-454E-A603-7DDBE1C07397}"/>
              </a:ext>
            </a:extLst>
          </p:cNvPr>
          <p:cNvGrpSpPr/>
          <p:nvPr/>
        </p:nvGrpSpPr>
        <p:grpSpPr>
          <a:xfrm>
            <a:off x="672616" y="748150"/>
            <a:ext cx="1462587" cy="1178935"/>
            <a:chOff x="1148104" y="787906"/>
            <a:chExt cx="1462587" cy="1178935"/>
          </a:xfrm>
        </p:grpSpPr>
        <p:sp>
          <p:nvSpPr>
            <p:cNvPr id="33" name="TextBox 32">
              <a:extLst>
                <a:ext uri="{FF2B5EF4-FFF2-40B4-BE49-F238E27FC236}">
                  <a16:creationId xmlns:a16="http://schemas.microsoft.com/office/drawing/2014/main" id="{7FA815B1-88C9-594F-A265-6D93E9C075A6}"/>
                </a:ext>
              </a:extLst>
            </p:cNvPr>
            <p:cNvSpPr txBox="1"/>
            <p:nvPr/>
          </p:nvSpPr>
          <p:spPr>
            <a:xfrm>
              <a:off x="1630017" y="1205948"/>
              <a:ext cx="324128" cy="369332"/>
            </a:xfrm>
            <a:prstGeom prst="rect">
              <a:avLst/>
            </a:prstGeom>
            <a:noFill/>
          </p:spPr>
          <p:txBody>
            <a:bodyPr wrap="none" rtlCol="0">
              <a:spAutoFit/>
            </a:bodyPr>
            <a:lstStyle/>
            <a:p>
              <a:r>
                <a:rPr lang="en-US" dirty="0"/>
                <a:t>●</a:t>
              </a:r>
            </a:p>
          </p:txBody>
        </p:sp>
        <p:sp>
          <p:nvSpPr>
            <p:cNvPr id="34" name="TextBox 33">
              <a:extLst>
                <a:ext uri="{FF2B5EF4-FFF2-40B4-BE49-F238E27FC236}">
                  <a16:creationId xmlns:a16="http://schemas.microsoft.com/office/drawing/2014/main" id="{004CE5BE-9B8F-0A40-866D-B2A635C5CA74}"/>
                </a:ext>
              </a:extLst>
            </p:cNvPr>
            <p:cNvSpPr txBox="1"/>
            <p:nvPr/>
          </p:nvSpPr>
          <p:spPr>
            <a:xfrm>
              <a:off x="1782417" y="1318592"/>
              <a:ext cx="324128" cy="369332"/>
            </a:xfrm>
            <a:prstGeom prst="rect">
              <a:avLst/>
            </a:prstGeom>
            <a:noFill/>
          </p:spPr>
          <p:txBody>
            <a:bodyPr wrap="none" rtlCol="0">
              <a:spAutoFit/>
            </a:bodyPr>
            <a:lstStyle/>
            <a:p>
              <a:r>
                <a:rPr lang="en-US" dirty="0"/>
                <a:t>●</a:t>
              </a:r>
            </a:p>
          </p:txBody>
        </p:sp>
        <p:sp>
          <p:nvSpPr>
            <p:cNvPr id="35" name="TextBox 34">
              <a:extLst>
                <a:ext uri="{FF2B5EF4-FFF2-40B4-BE49-F238E27FC236}">
                  <a16:creationId xmlns:a16="http://schemas.microsoft.com/office/drawing/2014/main" id="{1094F270-5FCB-3D46-BD4F-C9622FAC6025}"/>
                </a:ext>
              </a:extLst>
            </p:cNvPr>
            <p:cNvSpPr txBox="1"/>
            <p:nvPr/>
          </p:nvSpPr>
          <p:spPr>
            <a:xfrm>
              <a:off x="1934817" y="1099931"/>
              <a:ext cx="324128" cy="369332"/>
            </a:xfrm>
            <a:prstGeom prst="rect">
              <a:avLst/>
            </a:prstGeom>
            <a:noFill/>
          </p:spPr>
          <p:txBody>
            <a:bodyPr wrap="none" rtlCol="0">
              <a:spAutoFit/>
            </a:bodyPr>
            <a:lstStyle/>
            <a:p>
              <a:r>
                <a:rPr lang="en-US" dirty="0"/>
                <a:t>●</a:t>
              </a:r>
            </a:p>
          </p:txBody>
        </p:sp>
        <p:sp>
          <p:nvSpPr>
            <p:cNvPr id="36" name="TextBox 35">
              <a:extLst>
                <a:ext uri="{FF2B5EF4-FFF2-40B4-BE49-F238E27FC236}">
                  <a16:creationId xmlns:a16="http://schemas.microsoft.com/office/drawing/2014/main" id="{870C6968-F3D7-134D-A87C-384C7B67B8FD}"/>
                </a:ext>
              </a:extLst>
            </p:cNvPr>
            <p:cNvSpPr txBox="1"/>
            <p:nvPr/>
          </p:nvSpPr>
          <p:spPr>
            <a:xfrm>
              <a:off x="2087217" y="841516"/>
              <a:ext cx="324128" cy="369332"/>
            </a:xfrm>
            <a:prstGeom prst="rect">
              <a:avLst/>
            </a:prstGeom>
            <a:noFill/>
          </p:spPr>
          <p:txBody>
            <a:bodyPr wrap="none" rtlCol="0">
              <a:spAutoFit/>
            </a:bodyPr>
            <a:lstStyle/>
            <a:p>
              <a:r>
                <a:rPr lang="en-US" dirty="0"/>
                <a:t>●</a:t>
              </a:r>
            </a:p>
          </p:txBody>
        </p:sp>
        <p:sp>
          <p:nvSpPr>
            <p:cNvPr id="37" name="TextBox 36">
              <a:extLst>
                <a:ext uri="{FF2B5EF4-FFF2-40B4-BE49-F238E27FC236}">
                  <a16:creationId xmlns:a16="http://schemas.microsoft.com/office/drawing/2014/main" id="{3C85BF6B-82A8-0447-AEC4-B9F0B6F3561D}"/>
                </a:ext>
              </a:extLst>
            </p:cNvPr>
            <p:cNvSpPr txBox="1"/>
            <p:nvPr/>
          </p:nvSpPr>
          <p:spPr>
            <a:xfrm>
              <a:off x="2239617" y="914400"/>
              <a:ext cx="324128" cy="369332"/>
            </a:xfrm>
            <a:prstGeom prst="rect">
              <a:avLst/>
            </a:prstGeom>
            <a:noFill/>
          </p:spPr>
          <p:txBody>
            <a:bodyPr wrap="none" rtlCol="0">
              <a:spAutoFit/>
            </a:bodyPr>
            <a:lstStyle/>
            <a:p>
              <a:r>
                <a:rPr lang="en-US" dirty="0"/>
                <a:t>●</a:t>
              </a:r>
            </a:p>
          </p:txBody>
        </p:sp>
        <p:sp>
          <p:nvSpPr>
            <p:cNvPr id="38" name="Oval 37">
              <a:extLst>
                <a:ext uri="{FF2B5EF4-FFF2-40B4-BE49-F238E27FC236}">
                  <a16:creationId xmlns:a16="http://schemas.microsoft.com/office/drawing/2014/main" id="{126A4D7C-71A8-7B41-989D-C17BF03C8189}"/>
                </a:ext>
              </a:extLst>
            </p:cNvPr>
            <p:cNvSpPr/>
            <p:nvPr/>
          </p:nvSpPr>
          <p:spPr>
            <a:xfrm rot="19749301">
              <a:off x="1644579" y="1045790"/>
              <a:ext cx="940904" cy="404192"/>
            </a:xfrm>
            <a:prstGeom prst="ellipse">
              <a:avLst/>
            </a:prstGeom>
            <a:noFill/>
            <a:ln w="190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63BFA64-FEF6-F541-A63D-5E14110F58BC}"/>
                </a:ext>
              </a:extLst>
            </p:cNvPr>
            <p:cNvCxnSpPr>
              <a:cxnSpLocks/>
            </p:cNvCxnSpPr>
            <p:nvPr/>
          </p:nvCxnSpPr>
          <p:spPr>
            <a:xfrm flipV="1">
              <a:off x="1543986" y="787906"/>
              <a:ext cx="6639" cy="87470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21EA75B-C023-D341-A4B4-D6A3A5B017E1}"/>
                </a:ext>
              </a:extLst>
            </p:cNvPr>
            <p:cNvCxnSpPr>
              <a:cxnSpLocks/>
            </p:cNvCxnSpPr>
            <p:nvPr/>
          </p:nvCxnSpPr>
          <p:spPr>
            <a:xfrm flipV="1">
              <a:off x="1550625" y="1624311"/>
              <a:ext cx="1060066" cy="1860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5A226227-6696-884D-BE3E-53FAEBBC1D80}"/>
                </a:ext>
              </a:extLst>
            </p:cNvPr>
            <p:cNvSpPr txBox="1"/>
            <p:nvPr/>
          </p:nvSpPr>
          <p:spPr>
            <a:xfrm>
              <a:off x="1878308" y="1597509"/>
              <a:ext cx="362600" cy="369332"/>
            </a:xfrm>
            <a:prstGeom prst="rect">
              <a:avLst/>
            </a:prstGeom>
            <a:noFill/>
          </p:spPr>
          <p:txBody>
            <a:bodyPr wrap="none" rtlCol="0">
              <a:spAutoFit/>
            </a:bodyPr>
            <a:lstStyle/>
            <a:p>
              <a:r>
                <a:rPr lang="en-US" dirty="0"/>
                <a:t>x</a:t>
              </a:r>
              <a:r>
                <a:rPr lang="en-US" baseline="-25000" dirty="0"/>
                <a:t>1</a:t>
              </a:r>
            </a:p>
          </p:txBody>
        </p:sp>
        <p:sp>
          <p:nvSpPr>
            <p:cNvPr id="44" name="TextBox 43">
              <a:extLst>
                <a:ext uri="{FF2B5EF4-FFF2-40B4-BE49-F238E27FC236}">
                  <a16:creationId xmlns:a16="http://schemas.microsoft.com/office/drawing/2014/main" id="{1D79EFAA-7EAA-464C-8177-F71B5DF58449}"/>
                </a:ext>
              </a:extLst>
            </p:cNvPr>
            <p:cNvSpPr txBox="1"/>
            <p:nvPr/>
          </p:nvSpPr>
          <p:spPr>
            <a:xfrm rot="16200000">
              <a:off x="1125021" y="992460"/>
              <a:ext cx="415498" cy="369332"/>
            </a:xfrm>
            <a:prstGeom prst="rect">
              <a:avLst/>
            </a:prstGeom>
            <a:noFill/>
          </p:spPr>
          <p:txBody>
            <a:bodyPr wrap="none" rtlCol="0">
              <a:spAutoFit/>
            </a:bodyPr>
            <a:lstStyle/>
            <a:p>
              <a:r>
                <a:rPr lang="en-US" dirty="0"/>
                <a:t> x</a:t>
              </a:r>
              <a:r>
                <a:rPr lang="en-US" baseline="-25000" dirty="0"/>
                <a:t>2</a:t>
              </a:r>
            </a:p>
          </p:txBody>
        </p:sp>
      </p:grpSp>
      <p:cxnSp>
        <p:nvCxnSpPr>
          <p:cNvPr id="52" name="Straight Connector 51">
            <a:extLst>
              <a:ext uri="{FF2B5EF4-FFF2-40B4-BE49-F238E27FC236}">
                <a16:creationId xmlns:a16="http://schemas.microsoft.com/office/drawing/2014/main" id="{C7CCF9BC-4BA9-6A42-946E-8E2D8EADA2FD}"/>
              </a:ext>
            </a:extLst>
          </p:cNvPr>
          <p:cNvCxnSpPr>
            <a:cxnSpLocks/>
          </p:cNvCxnSpPr>
          <p:nvPr/>
        </p:nvCxnSpPr>
        <p:spPr>
          <a:xfrm>
            <a:off x="1009230" y="2813351"/>
            <a:ext cx="837339" cy="0"/>
          </a:xfrm>
          <a:prstGeom prst="line">
            <a:avLst/>
          </a:prstGeom>
          <a:ln w="28575">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7E1674C-C6E8-E14B-ACE2-E5EADC576CC3}"/>
              </a:ext>
            </a:extLst>
          </p:cNvPr>
          <p:cNvSpPr txBox="1"/>
          <p:nvPr/>
        </p:nvSpPr>
        <p:spPr>
          <a:xfrm>
            <a:off x="1264388" y="2893645"/>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54" name="Straight Connector 53">
            <a:extLst>
              <a:ext uri="{FF2B5EF4-FFF2-40B4-BE49-F238E27FC236}">
                <a16:creationId xmlns:a16="http://schemas.microsoft.com/office/drawing/2014/main" id="{56B789CE-0F3B-834D-B8B1-433F06A2D031}"/>
              </a:ext>
            </a:extLst>
          </p:cNvPr>
          <p:cNvCxnSpPr>
            <a:cxnSpLocks/>
          </p:cNvCxnSpPr>
          <p:nvPr/>
        </p:nvCxnSpPr>
        <p:spPr>
          <a:xfrm flipV="1">
            <a:off x="1171623" y="2616010"/>
            <a:ext cx="0" cy="192108"/>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C27D00A-79F9-1F40-A824-B49C7810A076}"/>
              </a:ext>
            </a:extLst>
          </p:cNvPr>
          <p:cNvCxnSpPr>
            <a:cxnSpLocks/>
          </p:cNvCxnSpPr>
          <p:nvPr/>
        </p:nvCxnSpPr>
        <p:spPr>
          <a:xfrm flipV="1">
            <a:off x="1348489" y="2484849"/>
            <a:ext cx="0" cy="321623"/>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F92E33D-C9D0-3840-BD68-890E8C625BFF}"/>
              </a:ext>
            </a:extLst>
          </p:cNvPr>
          <p:cNvCxnSpPr>
            <a:cxnSpLocks/>
          </p:cNvCxnSpPr>
          <p:nvPr/>
        </p:nvCxnSpPr>
        <p:spPr>
          <a:xfrm flipV="1">
            <a:off x="1500889" y="2645660"/>
            <a:ext cx="0" cy="154445"/>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2B25A5A-7698-A54B-B551-DF7C216E0591}"/>
              </a:ext>
            </a:extLst>
          </p:cNvPr>
          <p:cNvCxnSpPr>
            <a:cxnSpLocks/>
          </p:cNvCxnSpPr>
          <p:nvPr/>
        </p:nvCxnSpPr>
        <p:spPr>
          <a:xfrm flipV="1">
            <a:off x="1677755" y="2731013"/>
            <a:ext cx="0" cy="71866"/>
          </a:xfrm>
          <a:prstGeom prst="line">
            <a:avLst/>
          </a:prstGeom>
          <a:ln w="50800">
            <a:solidFill>
              <a:schemeClr val="accent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7C05E1E-B231-1244-9164-7AB13935BE72}"/>
              </a:ext>
            </a:extLst>
          </p:cNvPr>
          <p:cNvCxnSpPr>
            <a:cxnSpLocks/>
          </p:cNvCxnSpPr>
          <p:nvPr/>
        </p:nvCxnSpPr>
        <p:spPr>
          <a:xfrm>
            <a:off x="1007612" y="3947152"/>
            <a:ext cx="837339" cy="0"/>
          </a:xfrm>
          <a:prstGeom prst="line">
            <a:avLst/>
          </a:prstGeom>
          <a:ln w="28575">
            <a:solidFill>
              <a:srgbClr val="7030A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7885DC41-E7A9-E849-B0CB-203A6B641413}"/>
              </a:ext>
            </a:extLst>
          </p:cNvPr>
          <p:cNvSpPr txBox="1"/>
          <p:nvPr/>
        </p:nvSpPr>
        <p:spPr>
          <a:xfrm>
            <a:off x="1262770" y="3936006"/>
            <a:ext cx="411650" cy="338554"/>
          </a:xfrm>
          <a:prstGeom prst="rect">
            <a:avLst/>
          </a:prstGeom>
          <a:noFill/>
        </p:spPr>
        <p:txBody>
          <a:bodyPr wrap="square" rtlCol="0">
            <a:spAutoFit/>
          </a:bodyPr>
          <a:lstStyle/>
          <a:p>
            <a:r>
              <a:rPr lang="en-US" sz="1600" dirty="0"/>
              <a:t>x</a:t>
            </a:r>
            <a:r>
              <a:rPr lang="en-US" sz="1600" baseline="-25000" dirty="0"/>
              <a:t>2</a:t>
            </a:r>
          </a:p>
        </p:txBody>
      </p:sp>
      <p:cxnSp>
        <p:nvCxnSpPr>
          <p:cNvPr id="68" name="Straight Connector 67">
            <a:extLst>
              <a:ext uri="{FF2B5EF4-FFF2-40B4-BE49-F238E27FC236}">
                <a16:creationId xmlns:a16="http://schemas.microsoft.com/office/drawing/2014/main" id="{17D57957-2AAF-1947-81CF-4A6663A475E3}"/>
              </a:ext>
            </a:extLst>
          </p:cNvPr>
          <p:cNvCxnSpPr>
            <a:cxnSpLocks/>
          </p:cNvCxnSpPr>
          <p:nvPr/>
        </p:nvCxnSpPr>
        <p:spPr>
          <a:xfrm flipV="1">
            <a:off x="1170005" y="3650777"/>
            <a:ext cx="0" cy="291142"/>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B5763CF8-FFE3-6448-8F2D-B1DE0258E194}"/>
              </a:ext>
            </a:extLst>
          </p:cNvPr>
          <p:cNvCxnSpPr>
            <a:cxnSpLocks/>
          </p:cNvCxnSpPr>
          <p:nvPr/>
        </p:nvCxnSpPr>
        <p:spPr>
          <a:xfrm flipV="1">
            <a:off x="1346871" y="3742781"/>
            <a:ext cx="0" cy="197494"/>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6B30ABC-2A3E-7D46-8533-74022FF42A18}"/>
              </a:ext>
            </a:extLst>
          </p:cNvPr>
          <p:cNvCxnSpPr>
            <a:cxnSpLocks/>
          </p:cNvCxnSpPr>
          <p:nvPr/>
        </p:nvCxnSpPr>
        <p:spPr>
          <a:xfrm flipV="1">
            <a:off x="1499271" y="3742781"/>
            <a:ext cx="0" cy="191127"/>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B652EBF-A87B-784C-8F30-29BEFB0A8EDC}"/>
              </a:ext>
            </a:extLst>
          </p:cNvPr>
          <p:cNvCxnSpPr>
            <a:cxnSpLocks/>
          </p:cNvCxnSpPr>
          <p:nvPr/>
        </p:nvCxnSpPr>
        <p:spPr>
          <a:xfrm flipV="1">
            <a:off x="1676137" y="3864814"/>
            <a:ext cx="0" cy="71866"/>
          </a:xfrm>
          <a:prstGeom prst="line">
            <a:avLst/>
          </a:prstGeom>
          <a:ln w="50800">
            <a:solidFill>
              <a:srgbClr val="7030A0"/>
            </a:solidFill>
          </a:ln>
          <a:effectLst/>
        </p:spPr>
        <p:style>
          <a:lnRef idx="2">
            <a:schemeClr val="accent1"/>
          </a:lnRef>
          <a:fillRef idx="0">
            <a:schemeClr val="accent1"/>
          </a:fillRef>
          <a:effectRef idx="1">
            <a:schemeClr val="accent1"/>
          </a:effectRef>
          <a:fontRef idx="minor">
            <a:schemeClr val="tx1"/>
          </a:fontRef>
        </p:style>
      </p:cxnSp>
      <p:pic>
        <p:nvPicPr>
          <p:cNvPr id="64" name="Picture 63">
            <a:extLst>
              <a:ext uri="{FF2B5EF4-FFF2-40B4-BE49-F238E27FC236}">
                <a16:creationId xmlns:a16="http://schemas.microsoft.com/office/drawing/2014/main" id="{50AFA9AF-168B-B04A-BF42-2D773998463C}"/>
              </a:ext>
            </a:extLst>
          </p:cNvPr>
          <p:cNvPicPr>
            <a:picLocks noChangeAspect="1"/>
          </p:cNvPicPr>
          <p:nvPr/>
        </p:nvPicPr>
        <p:blipFill rotWithShape="1">
          <a:blip r:embed="rId2"/>
          <a:srcRect l="66097" t="-14155" r="-1617"/>
          <a:stretch/>
        </p:blipFill>
        <p:spPr>
          <a:xfrm>
            <a:off x="6761046" y="145155"/>
            <a:ext cx="1028054" cy="369332"/>
          </a:xfrm>
          <a:prstGeom prst="rect">
            <a:avLst/>
          </a:prstGeom>
        </p:spPr>
      </p:pic>
      <p:sp>
        <p:nvSpPr>
          <p:cNvPr id="16" name="TextBox 15">
            <a:extLst>
              <a:ext uri="{FF2B5EF4-FFF2-40B4-BE49-F238E27FC236}">
                <a16:creationId xmlns:a16="http://schemas.microsoft.com/office/drawing/2014/main" id="{C7553F0E-9B4B-144E-B006-4520DD922137}"/>
              </a:ext>
            </a:extLst>
          </p:cNvPr>
          <p:cNvSpPr txBox="1"/>
          <p:nvPr/>
        </p:nvSpPr>
        <p:spPr>
          <a:xfrm>
            <a:off x="1025813" y="2239175"/>
            <a:ext cx="853119" cy="276999"/>
          </a:xfrm>
          <a:prstGeom prst="rect">
            <a:avLst/>
          </a:prstGeom>
          <a:noFill/>
        </p:spPr>
        <p:txBody>
          <a:bodyPr wrap="none" rtlCol="0">
            <a:spAutoFit/>
          </a:bodyPr>
          <a:lstStyle/>
          <a:p>
            <a:r>
              <a:rPr lang="en-US" sz="1200" dirty="0"/>
              <a:t>p</a:t>
            </a:r>
            <a:r>
              <a:rPr lang="en-US" sz="1200" baseline="-25000" dirty="0"/>
              <a:t>1</a:t>
            </a:r>
            <a:r>
              <a:rPr lang="en-US" sz="1200" dirty="0"/>
              <a:t> p</a:t>
            </a:r>
            <a:r>
              <a:rPr lang="en-US" sz="1200" baseline="-25000" dirty="0"/>
              <a:t>2</a:t>
            </a:r>
            <a:r>
              <a:rPr lang="en-US" sz="1200" dirty="0"/>
              <a:t> p</a:t>
            </a:r>
            <a:r>
              <a:rPr lang="en-US" sz="1200" baseline="-25000" dirty="0"/>
              <a:t>3</a:t>
            </a:r>
            <a:r>
              <a:rPr lang="en-US" sz="1200" dirty="0"/>
              <a:t> </a:t>
            </a:r>
            <a:r>
              <a:rPr lang="en-US" sz="1200" dirty="0" err="1"/>
              <a:t>p</a:t>
            </a:r>
            <a:r>
              <a:rPr lang="en-US" sz="1200" baseline="-25000" dirty="0" err="1"/>
              <a:t>K</a:t>
            </a:r>
            <a:r>
              <a:rPr lang="en-US" sz="1200" dirty="0"/>
              <a:t> </a:t>
            </a:r>
          </a:p>
        </p:txBody>
      </p:sp>
      <p:sp>
        <p:nvSpPr>
          <p:cNvPr id="65" name="TextBox 64">
            <a:extLst>
              <a:ext uri="{FF2B5EF4-FFF2-40B4-BE49-F238E27FC236}">
                <a16:creationId xmlns:a16="http://schemas.microsoft.com/office/drawing/2014/main" id="{16CA45A3-30D2-6246-9E15-6ECF76B8986F}"/>
              </a:ext>
            </a:extLst>
          </p:cNvPr>
          <p:cNvSpPr txBox="1"/>
          <p:nvPr/>
        </p:nvSpPr>
        <p:spPr>
          <a:xfrm>
            <a:off x="1036568" y="2786149"/>
            <a:ext cx="797013" cy="253916"/>
          </a:xfrm>
          <a:prstGeom prst="rect">
            <a:avLst/>
          </a:prstGeom>
          <a:noFill/>
        </p:spPr>
        <p:txBody>
          <a:bodyPr wrap="none" rtlCol="0">
            <a:spAutoFit/>
          </a:bodyPr>
          <a:lstStyle/>
          <a:p>
            <a:r>
              <a:rPr lang="en-US" sz="1050" dirty="0"/>
              <a:t>1    2   3   K</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7F7476C-765F-D84C-B52D-0FA459CE6661}"/>
                  </a:ext>
                </a:extLst>
              </p:cNvPr>
              <p:cNvSpPr txBox="1"/>
              <p:nvPr/>
            </p:nvSpPr>
            <p:spPr>
              <a:xfrm>
                <a:off x="2333518" y="1002492"/>
                <a:ext cx="6810481" cy="286232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𝜋</m:t>
                    </m:r>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𝑥</m:t>
                            </m:r>
                          </m:e>
                          <m:sub>
                            <m:r>
                              <a:rPr lang="en-US" b="0" i="1" dirty="0" smtClean="0">
                                <a:latin typeface="Cambria Math" panose="02040503050406030204" pitchFamily="18" charset="0"/>
                                <a:ea typeface="Cambria Math" panose="02040503050406030204" pitchFamily="18" charset="0"/>
                              </a:rPr>
                              <m:t>2</m:t>
                            </m:r>
                          </m:sub>
                        </m:sSub>
                      </m:e>
                      <m:e>
                        <m:r>
                          <a:rPr lang="en-US" b="0" i="1" dirty="0" smtClean="0">
                            <a:latin typeface="Cambria Math" panose="02040503050406030204" pitchFamily="18" charset="0"/>
                            <a:ea typeface="Cambria Math" panose="02040503050406030204" pitchFamily="18" charset="0"/>
                          </a:rPr>
                          <m:t>𝑟</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𝑝</m:t>
                    </m:r>
                  </m:oMath>
                </a14:m>
                <a:r>
                  <a:rPr lang="en-US" dirty="0"/>
                  <a:t> gives the binned distribution of x</a:t>
                </a:r>
                <a:r>
                  <a:rPr lang="en-US" baseline="-25000" dirty="0"/>
                  <a:t>2</a:t>
                </a:r>
                <a:r>
                  <a:rPr lang="en-US" dirty="0"/>
                  <a:t> in region r</a:t>
                </a:r>
              </a:p>
              <a:p>
                <a:r>
                  <a:rPr lang="en-US" dirty="0"/>
                  <a:t>Focusing on region 1:</a:t>
                </a:r>
              </a:p>
              <a:p>
                <a:pPr marL="285750" indent="-285750">
                  <a:buFont typeface="Arial" panose="020B0604020202020204" pitchFamily="34" charset="0"/>
                  <a:buChar char="•"/>
                </a:pPr>
                <a:r>
                  <a:rPr lang="en-US" dirty="0"/>
                  <a:t>Dirichlet prior for p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ACS tables are approximately n random multinomial draws from </a:t>
                </a:r>
                <a:r>
                  <a:rPr lang="en-US" i="1" dirty="0"/>
                  <a:t>p</a:t>
                </a:r>
                <a:r>
                  <a:rPr lang="en-US" dirty="0"/>
                  <a:t> so that the conjugate Dirichlet – multinomial yields the posterior: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𝑘</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r>
                      <a:rPr lang="en-US" b="0" i="1" smtClean="0">
                        <a:latin typeface="Cambria Math" panose="02040503050406030204" pitchFamily="18" charset="0"/>
                      </a:rPr>
                      <m:t>+1</m:t>
                    </m:r>
                  </m:oMath>
                </a14:m>
                <a:r>
                  <a:rPr lang="en-US" dirty="0"/>
                  <a:t> then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for individual households are </a:t>
                </a:r>
                <a:r>
                  <a:rPr lang="en-US" dirty="0" err="1"/>
                  <a:t>iid</a:t>
                </a:r>
                <a:r>
                  <a:rPr lang="en-US" dirty="0"/>
                  <a:t> ~ </a:t>
                </a:r>
                <a:r>
                  <a:rPr lang="en-US" i="1" dirty="0"/>
                  <a:t>p</a:t>
                </a:r>
              </a:p>
            </p:txBody>
          </p:sp>
        </mc:Choice>
        <mc:Fallback xmlns="">
          <p:sp>
            <p:nvSpPr>
              <p:cNvPr id="17" name="TextBox 16">
                <a:extLst>
                  <a:ext uri="{FF2B5EF4-FFF2-40B4-BE49-F238E27FC236}">
                    <a16:creationId xmlns:a16="http://schemas.microsoft.com/office/drawing/2014/main" id="{A7F7476C-765F-D84C-B52D-0FA459CE6661}"/>
                  </a:ext>
                </a:extLst>
              </p:cNvPr>
              <p:cNvSpPr txBox="1">
                <a:spLocks noRot="1" noChangeAspect="1" noMove="1" noResize="1" noEditPoints="1" noAdjustHandles="1" noChangeArrowheads="1" noChangeShapeType="1" noTextEdit="1"/>
              </p:cNvSpPr>
              <p:nvPr/>
            </p:nvSpPr>
            <p:spPr>
              <a:xfrm>
                <a:off x="2333518" y="1002492"/>
                <a:ext cx="6810481" cy="2862322"/>
              </a:xfrm>
              <a:prstGeom prst="rect">
                <a:avLst/>
              </a:prstGeom>
              <a:blipFill>
                <a:blip r:embed="rId3"/>
                <a:stretch>
                  <a:fillRect l="-745" t="-885" b="-221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F0CF24A-CFA2-FC43-9DFD-207C65E2D27C}"/>
              </a:ext>
            </a:extLst>
          </p:cNvPr>
          <p:cNvSpPr txBox="1"/>
          <p:nvPr/>
        </p:nvSpPr>
        <p:spPr>
          <a:xfrm>
            <a:off x="2626787" y="639252"/>
            <a:ext cx="4033412" cy="369332"/>
          </a:xfrm>
          <a:prstGeom prst="rect">
            <a:avLst/>
          </a:prstGeom>
          <a:noFill/>
        </p:spPr>
        <p:txBody>
          <a:bodyPr wrap="none" rtlCol="0">
            <a:spAutoFit/>
          </a:bodyPr>
          <a:lstStyle/>
          <a:p>
            <a:r>
              <a:rPr lang="en-US" dirty="0"/>
              <a:t>Table gives discrete information about x</a:t>
            </a:r>
            <a:r>
              <a:rPr lang="en-US" baseline="-25000" dirty="0"/>
              <a:t>2</a:t>
            </a:r>
          </a:p>
        </p:txBody>
      </p:sp>
      <p:pic>
        <p:nvPicPr>
          <p:cNvPr id="42" name="Picture 41">
            <a:extLst>
              <a:ext uri="{FF2B5EF4-FFF2-40B4-BE49-F238E27FC236}">
                <a16:creationId xmlns:a16="http://schemas.microsoft.com/office/drawing/2014/main" id="{60823716-E8C6-4C43-B06B-205FC181E36A}"/>
              </a:ext>
            </a:extLst>
          </p:cNvPr>
          <p:cNvPicPr>
            <a:picLocks noChangeAspect="1"/>
          </p:cNvPicPr>
          <p:nvPr/>
        </p:nvPicPr>
        <p:blipFill>
          <a:blip r:embed="rId4"/>
          <a:stretch>
            <a:fillRect/>
          </a:stretch>
        </p:blipFill>
        <p:spPr>
          <a:xfrm>
            <a:off x="5228918" y="1430100"/>
            <a:ext cx="1532128" cy="624637"/>
          </a:xfrm>
          <a:prstGeom prst="rect">
            <a:avLst/>
          </a:prstGeom>
        </p:spPr>
      </p:pic>
      <p:pic>
        <p:nvPicPr>
          <p:cNvPr id="46" name="Picture 45">
            <a:extLst>
              <a:ext uri="{FF2B5EF4-FFF2-40B4-BE49-F238E27FC236}">
                <a16:creationId xmlns:a16="http://schemas.microsoft.com/office/drawing/2014/main" id="{0BED0300-592A-E148-B296-7204EC12FBA0}"/>
              </a:ext>
            </a:extLst>
          </p:cNvPr>
          <p:cNvPicPr>
            <a:picLocks noChangeAspect="1"/>
          </p:cNvPicPr>
          <p:nvPr/>
        </p:nvPicPr>
        <p:blipFill>
          <a:blip r:embed="rId5"/>
          <a:stretch>
            <a:fillRect/>
          </a:stretch>
        </p:blipFill>
        <p:spPr>
          <a:xfrm>
            <a:off x="4183322" y="2753842"/>
            <a:ext cx="2402643" cy="628840"/>
          </a:xfrm>
          <a:prstGeom prst="rect">
            <a:avLst/>
          </a:prstGeom>
        </p:spPr>
      </p:pic>
      <p:pic>
        <p:nvPicPr>
          <p:cNvPr id="58" name="Picture 57">
            <a:extLst>
              <a:ext uri="{FF2B5EF4-FFF2-40B4-BE49-F238E27FC236}">
                <a16:creationId xmlns:a16="http://schemas.microsoft.com/office/drawing/2014/main" id="{0FAF8318-D95E-1646-ADCB-BF6C9812B70B}"/>
              </a:ext>
            </a:extLst>
          </p:cNvPr>
          <p:cNvPicPr>
            <a:picLocks noChangeAspect="1"/>
          </p:cNvPicPr>
          <p:nvPr/>
        </p:nvPicPr>
        <p:blipFill>
          <a:blip r:embed="rId6"/>
          <a:stretch>
            <a:fillRect/>
          </a:stretch>
        </p:blipFill>
        <p:spPr>
          <a:xfrm>
            <a:off x="2994989" y="3975045"/>
            <a:ext cx="5221357" cy="622569"/>
          </a:xfrm>
          <a:prstGeom prst="rect">
            <a:avLst/>
          </a:prstGeom>
        </p:spPr>
      </p:pic>
    </p:spTree>
    <p:extLst>
      <p:ext uri="{BB962C8B-B14F-4D97-AF65-F5344CB8AC3E}">
        <p14:creationId xmlns:p14="http://schemas.microsoft.com/office/powerpoint/2010/main" val="1754288797"/>
      </p:ext>
    </p:extLst>
  </p:cSld>
  <p:clrMapOvr>
    <a:masterClrMapping/>
  </p:clrMapOvr>
</p:sld>
</file>

<file path=ppt/theme/theme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mpd="sng">
          <a:solidFill>
            <a:schemeClr val="tx1"/>
          </a:solid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28292</TotalTime>
  <Words>2492</Words>
  <Application>Microsoft Macintosh PowerPoint</Application>
  <PresentationFormat>On-screen Show (16:9)</PresentationFormat>
  <Paragraphs>549</Paragraphs>
  <Slides>40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Calibri</vt:lpstr>
      <vt:lpstr>Cambria Math</vt:lpstr>
      <vt:lpstr>Gill Sans Light</vt:lpstr>
      <vt:lpstr>Helvetica</vt:lpstr>
      <vt:lpstr>Helvetica Light</vt:lpstr>
      <vt:lpstr>Raleway</vt:lpstr>
      <vt:lpstr>Trebuchet MS</vt:lpstr>
      <vt:lpstr>Verdana</vt:lpstr>
      <vt:lpstr>Wingdings</vt:lpstr>
      <vt:lpstr>7_Office Theme</vt:lpstr>
      <vt:lpstr>Combining federal, administrative, and local data for community surveillance</vt:lpstr>
      <vt:lpstr>Synthetic Populations</vt:lpstr>
      <vt:lpstr>Standard Approaches for Constructing a Synthetic Population</vt:lpstr>
      <vt:lpstr>Spatial Models:  Uncertainty &amp; Data at Different Levels of Aggregation</vt:lpstr>
      <vt:lpstr>Population Models:  Data at Different Levels of Aggregation</vt:lpstr>
      <vt:lpstr>Use data at different levels of aggregation / support to inform at the individual level</vt:lpstr>
      <vt:lpstr>Use data at different levels of aggregation / support to inform at the individual level</vt:lpstr>
      <vt:lpstr>“Posterior” and a Sampling Approach</vt:lpstr>
      <vt:lpstr>Choice of distribution I </vt:lpstr>
      <vt:lpstr>Choice of distribution II </vt:lpstr>
      <vt:lpstr>Choice of distribution III </vt:lpstr>
      <vt:lpstr>PowerPoint Presentation</vt:lpstr>
      <vt:lpstr>PowerPoint Presentation</vt:lpstr>
      <vt:lpstr>Variables Used to Inform Population Distribution</vt:lpstr>
      <vt:lpstr>Direct Determination of Geographic Variables</vt:lpstr>
      <vt:lpstr>More Generally</vt:lpstr>
      <vt:lpstr>Results – Conditional Distributions</vt:lpstr>
      <vt:lpstr>Using only microdata</vt:lpstr>
      <vt:lpstr>Also using marginal table information</vt:lpstr>
      <vt:lpstr>Posterior Realizations</vt:lpstr>
      <vt:lpstr>Assessing uniqueness with these realizations of Arlington</vt:lpstr>
      <vt:lpstr>Assessing uniqueness with these realizations of Arlington</vt:lpstr>
      <vt:lpstr>Combining local data sources with a probabilistic representation of the local community</vt:lpstr>
      <vt:lpstr>Local Association between Domestic Dispute  Call Rates and Income</vt:lpstr>
      <vt:lpstr>Discussion Points</vt:lpstr>
      <vt:lpstr>Individual inferences are difficult with aggregated data </vt:lpstr>
      <vt:lpstr>Example: Fairfax County, Virginia  Supervisor Districts and High School Attendance Areas</vt:lpstr>
      <vt:lpstr>Change of support for aggregated data </vt:lpstr>
      <vt:lpstr>Example: Inferring household  attributes in Arlington</vt:lpstr>
      <vt:lpstr>ACS Summary Tables by Block Group</vt:lpstr>
      <vt:lpstr>Results from identifiability</vt:lpstr>
      <vt:lpstr>Methodology Update</vt:lpstr>
      <vt:lpstr>Initial linking based on distance to DOME event</vt:lpstr>
      <vt:lpstr>Arlington Housing Units and Arlington County Police Department (ACPD) Calls for Domestic Violence</vt:lpstr>
      <vt:lpstr>Arlington County Police Department Call for Service  Data: Zooming in on High Count Repeat Locations</vt:lpstr>
      <vt:lpstr>Local Data Allows Estimation of Local Domestic  Dispute Call Rates</vt:lpstr>
      <vt:lpstr>Smart Scatter Model Challenges:  Constructing Synthetic Arlingtons</vt:lpstr>
      <vt:lpstr>Combining local data sources with a probabilistic representation of the local community</vt:lpstr>
      <vt:lpstr>Imputation Scheme</vt:lpstr>
      <vt:lpstr>Details of Demo example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Overarching Research Model </dc:title>
  <dc:creator>Sallie Keller</dc:creator>
  <cp:lastModifiedBy>Dave Higdon</cp:lastModifiedBy>
  <cp:revision>109</cp:revision>
  <cp:lastPrinted>2018-09-13T19:43:39Z</cp:lastPrinted>
  <dcterms:created xsi:type="dcterms:W3CDTF">2017-12-29T14:15:34Z</dcterms:created>
  <dcterms:modified xsi:type="dcterms:W3CDTF">2018-11-02T18:04:25Z</dcterms:modified>
</cp:coreProperties>
</file>